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3" r:id="rId3"/>
    <p:sldId id="262" r:id="rId4"/>
    <p:sldId id="260" r:id="rId5"/>
    <p:sldId id="269" r:id="rId6"/>
    <p:sldId id="265" r:id="rId7"/>
    <p:sldId id="261" r:id="rId8"/>
    <p:sldId id="267" r:id="rId9"/>
    <p:sldId id="263" r:id="rId10"/>
    <p:sldId id="274" r:id="rId11"/>
    <p:sldId id="275" r:id="rId12"/>
    <p:sldId id="264"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550D"/>
    <a:srgbClr val="156082"/>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61" autoAdjust="0"/>
  </p:normalViewPr>
  <p:slideViewPr>
    <p:cSldViewPr snapToGrid="0">
      <p:cViewPr varScale="1">
        <p:scale>
          <a:sx n="63" d="100"/>
          <a:sy n="63" d="100"/>
        </p:scale>
        <p:origin x="19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97FBA2-5C2B-4795-BA60-BA5EB36C8A93}"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BC5771B7-32A1-453B-8F9C-F8FFDD10978C}">
      <dgm:prSet phldrT="[Text]" custT="1"/>
      <dgm:spPr/>
      <dgm:t>
        <a:bodyPr/>
        <a:lstStyle/>
        <a:p>
          <a:r>
            <a:rPr lang="en-US" sz="1600" b="1" dirty="0"/>
            <a:t>1.</a:t>
          </a:r>
          <a:r>
            <a:rPr lang="en-ZA" sz="1600" b="1" dirty="0"/>
            <a:t> Business Understanding </a:t>
          </a:r>
          <a:endParaRPr lang="en-US" sz="1600" b="1" dirty="0"/>
        </a:p>
      </dgm:t>
    </dgm:pt>
    <dgm:pt modelId="{8C5748CD-E135-4F9D-8F15-A66FCACC81FD}" type="parTrans" cxnId="{DEC35970-016E-4908-A2C7-5F4B1720164C}">
      <dgm:prSet/>
      <dgm:spPr/>
      <dgm:t>
        <a:bodyPr/>
        <a:lstStyle/>
        <a:p>
          <a:endParaRPr lang="en-US"/>
        </a:p>
      </dgm:t>
    </dgm:pt>
    <dgm:pt modelId="{7C770F8C-F885-43F5-B7AB-30A051FF3658}" type="sibTrans" cxnId="{DEC35970-016E-4908-A2C7-5F4B1720164C}">
      <dgm:prSet/>
      <dgm:spPr>
        <a:ln>
          <a:solidFill>
            <a:schemeClr val="accent4">
              <a:lumMod val="20000"/>
              <a:lumOff val="80000"/>
            </a:schemeClr>
          </a:solidFill>
        </a:ln>
      </dgm:spPr>
      <dgm:t>
        <a:bodyPr/>
        <a:lstStyle/>
        <a:p>
          <a:endParaRPr lang="en-US"/>
        </a:p>
      </dgm:t>
    </dgm:pt>
    <dgm:pt modelId="{D5142CB7-4AC6-4A5B-94B1-A0D576856466}">
      <dgm:prSet phldrT="[Text]" custT="1"/>
      <dgm:spPr/>
      <dgm:t>
        <a:bodyPr/>
        <a:lstStyle/>
        <a:p>
          <a:r>
            <a:rPr lang="en-US" sz="1600" b="1" dirty="0"/>
            <a:t>2.</a:t>
          </a:r>
          <a:r>
            <a:rPr lang="en-ZA" sz="1600" b="1" dirty="0"/>
            <a:t> Data Understanding</a:t>
          </a:r>
          <a:endParaRPr lang="en-US" sz="1600" b="1" dirty="0"/>
        </a:p>
      </dgm:t>
    </dgm:pt>
    <dgm:pt modelId="{20F1F0BA-48BE-4A52-B801-778896529DD4}" type="parTrans" cxnId="{D73BBA0F-1C71-46EC-87DE-F9BB4464B9DF}">
      <dgm:prSet/>
      <dgm:spPr/>
      <dgm:t>
        <a:bodyPr/>
        <a:lstStyle/>
        <a:p>
          <a:endParaRPr lang="en-US"/>
        </a:p>
      </dgm:t>
    </dgm:pt>
    <dgm:pt modelId="{7C7B3A01-BF81-435F-8286-442557835DE4}" type="sibTrans" cxnId="{D73BBA0F-1C71-46EC-87DE-F9BB4464B9DF}">
      <dgm:prSet/>
      <dgm:spPr>
        <a:ln>
          <a:solidFill>
            <a:schemeClr val="accent4">
              <a:lumMod val="20000"/>
              <a:lumOff val="80000"/>
            </a:schemeClr>
          </a:solidFill>
        </a:ln>
      </dgm:spPr>
      <dgm:t>
        <a:bodyPr/>
        <a:lstStyle/>
        <a:p>
          <a:endParaRPr lang="en-US"/>
        </a:p>
      </dgm:t>
    </dgm:pt>
    <dgm:pt modelId="{F6806C73-9A90-4895-B11B-C4CCB18E404C}">
      <dgm:prSet phldrT="[Text]" custT="1"/>
      <dgm:spPr/>
      <dgm:t>
        <a:bodyPr/>
        <a:lstStyle/>
        <a:p>
          <a:r>
            <a:rPr lang="en-US" sz="1600" b="1" dirty="0"/>
            <a:t>3. </a:t>
          </a:r>
          <a:r>
            <a:rPr lang="en-ZA" sz="1600" b="1" dirty="0"/>
            <a:t>Data Preparation</a:t>
          </a:r>
          <a:endParaRPr lang="en-US" sz="1600" b="1" dirty="0"/>
        </a:p>
      </dgm:t>
    </dgm:pt>
    <dgm:pt modelId="{50FFBC00-165E-468D-A512-93048CCFB55C}" type="parTrans" cxnId="{12488238-9A29-4E70-8151-4CFC648A9E97}">
      <dgm:prSet/>
      <dgm:spPr/>
      <dgm:t>
        <a:bodyPr/>
        <a:lstStyle/>
        <a:p>
          <a:endParaRPr lang="en-US"/>
        </a:p>
      </dgm:t>
    </dgm:pt>
    <dgm:pt modelId="{C8670318-9606-45CA-BE0C-605F5CE7D58D}" type="sibTrans" cxnId="{12488238-9A29-4E70-8151-4CFC648A9E97}">
      <dgm:prSet/>
      <dgm:spPr>
        <a:ln>
          <a:solidFill>
            <a:schemeClr val="accent4">
              <a:lumMod val="20000"/>
              <a:lumOff val="80000"/>
            </a:schemeClr>
          </a:solidFill>
        </a:ln>
      </dgm:spPr>
      <dgm:t>
        <a:bodyPr/>
        <a:lstStyle/>
        <a:p>
          <a:endParaRPr lang="en-US"/>
        </a:p>
      </dgm:t>
    </dgm:pt>
    <dgm:pt modelId="{328A5034-A4BC-47EE-AE0B-C7DC0F31EF81}">
      <dgm:prSet phldrT="[Text]" custT="1"/>
      <dgm:spPr/>
      <dgm:t>
        <a:bodyPr/>
        <a:lstStyle/>
        <a:p>
          <a:r>
            <a:rPr lang="en-ZA" sz="1600" b="1" dirty="0"/>
            <a:t>4. Modelling</a:t>
          </a:r>
          <a:endParaRPr lang="en-US" sz="1600" b="1" dirty="0"/>
        </a:p>
      </dgm:t>
    </dgm:pt>
    <dgm:pt modelId="{FA21599C-35DA-4DF1-95E4-3AEC92FE67BA}" type="parTrans" cxnId="{E14EEF22-7AD6-48E7-A4FD-90E3F76141CB}">
      <dgm:prSet/>
      <dgm:spPr/>
      <dgm:t>
        <a:bodyPr/>
        <a:lstStyle/>
        <a:p>
          <a:endParaRPr lang="en-US"/>
        </a:p>
      </dgm:t>
    </dgm:pt>
    <dgm:pt modelId="{9C36490D-B88E-4A8D-B12E-F72075AA670E}" type="sibTrans" cxnId="{E14EEF22-7AD6-48E7-A4FD-90E3F76141CB}">
      <dgm:prSet/>
      <dgm:spPr>
        <a:ln>
          <a:solidFill>
            <a:schemeClr val="accent4">
              <a:lumMod val="20000"/>
              <a:lumOff val="80000"/>
            </a:schemeClr>
          </a:solidFill>
        </a:ln>
      </dgm:spPr>
      <dgm:t>
        <a:bodyPr/>
        <a:lstStyle/>
        <a:p>
          <a:endParaRPr lang="en-US"/>
        </a:p>
      </dgm:t>
    </dgm:pt>
    <dgm:pt modelId="{02E72301-A0FA-44B6-B18D-CE13481AE500}">
      <dgm:prSet phldrT="[Text]" custT="1"/>
      <dgm:spPr/>
      <dgm:t>
        <a:bodyPr/>
        <a:lstStyle/>
        <a:p>
          <a:r>
            <a:rPr lang="en-US" sz="1600" b="1" dirty="0"/>
            <a:t>5. </a:t>
          </a:r>
          <a:r>
            <a:rPr lang="en-ZA" sz="1600" b="1" dirty="0"/>
            <a:t>Evaluation</a:t>
          </a:r>
          <a:endParaRPr lang="en-US" sz="1600" b="1" dirty="0"/>
        </a:p>
      </dgm:t>
    </dgm:pt>
    <dgm:pt modelId="{B335E61B-3D1A-4276-8883-0AEADECC7097}" type="parTrans" cxnId="{75B4FE37-1A97-4E21-8145-4256E50419BF}">
      <dgm:prSet/>
      <dgm:spPr/>
      <dgm:t>
        <a:bodyPr/>
        <a:lstStyle/>
        <a:p>
          <a:endParaRPr lang="en-US"/>
        </a:p>
      </dgm:t>
    </dgm:pt>
    <dgm:pt modelId="{09E4D072-7A91-4574-992B-4B0BF46727D1}" type="sibTrans" cxnId="{75B4FE37-1A97-4E21-8145-4256E50419BF}">
      <dgm:prSet/>
      <dgm:spPr>
        <a:ln>
          <a:solidFill>
            <a:schemeClr val="accent4">
              <a:lumMod val="20000"/>
              <a:lumOff val="80000"/>
            </a:schemeClr>
          </a:solidFill>
        </a:ln>
      </dgm:spPr>
      <dgm:t>
        <a:bodyPr/>
        <a:lstStyle/>
        <a:p>
          <a:endParaRPr lang="en-US"/>
        </a:p>
      </dgm:t>
    </dgm:pt>
    <dgm:pt modelId="{7692B378-CED0-429F-ABB9-734760EC0988}">
      <dgm:prSet phldrT="[Text]" custT="1"/>
      <dgm:spPr/>
      <dgm:t>
        <a:bodyPr/>
        <a:lstStyle/>
        <a:p>
          <a:r>
            <a:rPr lang="en-US" sz="1600" b="1" dirty="0"/>
            <a:t>6. Deployment</a:t>
          </a:r>
        </a:p>
      </dgm:t>
    </dgm:pt>
    <dgm:pt modelId="{11821E8C-3CAC-4C8D-AF41-042D8C4AFF58}" type="parTrans" cxnId="{3F59888A-4AF2-493D-823B-DF2FB814D090}">
      <dgm:prSet/>
      <dgm:spPr/>
      <dgm:t>
        <a:bodyPr/>
        <a:lstStyle/>
        <a:p>
          <a:endParaRPr lang="en-US"/>
        </a:p>
      </dgm:t>
    </dgm:pt>
    <dgm:pt modelId="{83E12FA6-F924-4D20-B0B1-CF45BF1F6047}" type="sibTrans" cxnId="{3F59888A-4AF2-493D-823B-DF2FB814D090}">
      <dgm:prSet/>
      <dgm:spPr>
        <a:ln>
          <a:solidFill>
            <a:schemeClr val="accent4">
              <a:lumMod val="20000"/>
              <a:lumOff val="80000"/>
            </a:schemeClr>
          </a:solidFill>
        </a:ln>
      </dgm:spPr>
      <dgm:t>
        <a:bodyPr/>
        <a:lstStyle/>
        <a:p>
          <a:endParaRPr lang="en-US"/>
        </a:p>
      </dgm:t>
    </dgm:pt>
    <dgm:pt modelId="{0A43BBCE-EF1D-41BB-9112-943E3CB850E7}">
      <dgm:prSet custT="1"/>
      <dgm:spPr/>
      <dgm:t>
        <a:bodyPr/>
        <a:lstStyle/>
        <a:p>
          <a:r>
            <a:rPr lang="en-US" sz="1600" dirty="0"/>
            <a:t>Develop recommendation system with increased recommendation diversity and improved exposure for lesser-known titles </a:t>
          </a:r>
        </a:p>
      </dgm:t>
    </dgm:pt>
    <dgm:pt modelId="{7832EFEF-5382-485A-B538-9125A2BCEF2D}" type="parTrans" cxnId="{D82CAB20-B311-4D42-B54B-B236DD2E6306}">
      <dgm:prSet/>
      <dgm:spPr/>
      <dgm:t>
        <a:bodyPr/>
        <a:lstStyle/>
        <a:p>
          <a:endParaRPr lang="en-US"/>
        </a:p>
      </dgm:t>
    </dgm:pt>
    <dgm:pt modelId="{138208E6-67FD-435E-B30D-538284B92521}" type="sibTrans" cxnId="{D82CAB20-B311-4D42-B54B-B236DD2E6306}">
      <dgm:prSet/>
      <dgm:spPr/>
      <dgm:t>
        <a:bodyPr/>
        <a:lstStyle/>
        <a:p>
          <a:endParaRPr lang="en-US"/>
        </a:p>
      </dgm:t>
    </dgm:pt>
    <dgm:pt modelId="{F40FF4E0-7CE2-4CC2-8C0B-371322607C1E}">
      <dgm:prSet custT="1"/>
      <dgm:spPr/>
      <dgm:t>
        <a:bodyPr/>
        <a:lstStyle/>
        <a:p>
          <a:r>
            <a:rPr lang="en-US" sz="1600" dirty="0"/>
            <a:t>User preferences</a:t>
          </a:r>
        </a:p>
      </dgm:t>
    </dgm:pt>
    <dgm:pt modelId="{7A43AFC8-1906-4BCB-A103-76D60A0CC382}" type="parTrans" cxnId="{AD169336-A062-498E-8929-2C3B9809BE51}">
      <dgm:prSet/>
      <dgm:spPr/>
      <dgm:t>
        <a:bodyPr/>
        <a:lstStyle/>
        <a:p>
          <a:endParaRPr lang="en-US"/>
        </a:p>
      </dgm:t>
    </dgm:pt>
    <dgm:pt modelId="{C5E09E9B-058D-4F53-BA42-BC1B4292528D}" type="sibTrans" cxnId="{AD169336-A062-498E-8929-2C3B9809BE51}">
      <dgm:prSet/>
      <dgm:spPr/>
      <dgm:t>
        <a:bodyPr/>
        <a:lstStyle/>
        <a:p>
          <a:endParaRPr lang="en-US"/>
        </a:p>
      </dgm:t>
    </dgm:pt>
    <dgm:pt modelId="{7E49C316-9B27-4C6A-80CA-5D4CEF4CDF43}">
      <dgm:prSet custT="1"/>
      <dgm:spPr/>
      <dgm:t>
        <a:bodyPr/>
        <a:lstStyle/>
        <a:p>
          <a:r>
            <a:rPr lang="en-US" sz="1600" dirty="0"/>
            <a:t>Content popularity</a:t>
          </a:r>
        </a:p>
      </dgm:t>
    </dgm:pt>
    <dgm:pt modelId="{750C72DE-5D4E-465B-8372-2020E8D760E6}" type="parTrans" cxnId="{B150F7DD-A68A-4964-9B00-A4279BDCD5A8}">
      <dgm:prSet/>
      <dgm:spPr/>
      <dgm:t>
        <a:bodyPr/>
        <a:lstStyle/>
        <a:p>
          <a:endParaRPr lang="en-US"/>
        </a:p>
      </dgm:t>
    </dgm:pt>
    <dgm:pt modelId="{8C0B6A85-5251-4DCD-9FC8-85C021FCB24A}" type="sibTrans" cxnId="{B150F7DD-A68A-4964-9B00-A4279BDCD5A8}">
      <dgm:prSet/>
      <dgm:spPr/>
      <dgm:t>
        <a:bodyPr/>
        <a:lstStyle/>
        <a:p>
          <a:endParaRPr lang="en-US"/>
        </a:p>
      </dgm:t>
    </dgm:pt>
    <dgm:pt modelId="{C779BC72-BA03-49CA-A2DD-ACE6DED32AAB}">
      <dgm:prSet custT="1"/>
      <dgm:spPr/>
      <dgm:t>
        <a:bodyPr/>
        <a:lstStyle/>
        <a:p>
          <a:r>
            <a:rPr lang="en-US" sz="1600" dirty="0"/>
            <a:t>User-anime interactions</a:t>
          </a:r>
        </a:p>
      </dgm:t>
    </dgm:pt>
    <dgm:pt modelId="{75E3EF31-2D53-44E8-BC60-B60DFAB58834}" type="parTrans" cxnId="{05F1C971-FA34-4DE4-83C3-6B5A16CD2EB1}">
      <dgm:prSet/>
      <dgm:spPr/>
      <dgm:t>
        <a:bodyPr/>
        <a:lstStyle/>
        <a:p>
          <a:endParaRPr lang="en-US"/>
        </a:p>
      </dgm:t>
    </dgm:pt>
    <dgm:pt modelId="{80D96551-5E7E-4296-B652-6B52F1BB6DFE}" type="sibTrans" cxnId="{05F1C971-FA34-4DE4-83C3-6B5A16CD2EB1}">
      <dgm:prSet/>
      <dgm:spPr/>
      <dgm:t>
        <a:bodyPr/>
        <a:lstStyle/>
        <a:p>
          <a:endParaRPr lang="en-US"/>
        </a:p>
      </dgm:t>
    </dgm:pt>
    <dgm:pt modelId="{A8B899D9-D7B5-40D2-B281-FD8848BBF737}">
      <dgm:prSet custT="1"/>
      <dgm:spPr/>
      <dgm:t>
        <a:bodyPr/>
        <a:lstStyle/>
        <a:p>
          <a:r>
            <a:rPr lang="en-US" sz="1600" dirty="0"/>
            <a:t>Data Cleaning</a:t>
          </a:r>
        </a:p>
      </dgm:t>
    </dgm:pt>
    <dgm:pt modelId="{AA03F067-6F5C-46F4-A868-81A099D05B86}" type="parTrans" cxnId="{3B6A5E2D-5259-46BE-BF41-625E477D6C39}">
      <dgm:prSet/>
      <dgm:spPr/>
      <dgm:t>
        <a:bodyPr/>
        <a:lstStyle/>
        <a:p>
          <a:endParaRPr lang="en-US"/>
        </a:p>
      </dgm:t>
    </dgm:pt>
    <dgm:pt modelId="{F3B423BA-E56B-4C6A-87CA-37C04F3A4040}" type="sibTrans" cxnId="{3B6A5E2D-5259-46BE-BF41-625E477D6C39}">
      <dgm:prSet/>
      <dgm:spPr/>
      <dgm:t>
        <a:bodyPr/>
        <a:lstStyle/>
        <a:p>
          <a:endParaRPr lang="en-US"/>
        </a:p>
      </dgm:t>
    </dgm:pt>
    <dgm:pt modelId="{27A8A12B-DBF8-4958-A010-C0A195AD5A15}">
      <dgm:prSet custT="1"/>
      <dgm:spPr/>
      <dgm:t>
        <a:bodyPr/>
        <a:lstStyle/>
        <a:p>
          <a:r>
            <a:rPr lang="en-US" sz="1600" dirty="0"/>
            <a:t>Data Preprocessing</a:t>
          </a:r>
        </a:p>
      </dgm:t>
    </dgm:pt>
    <dgm:pt modelId="{A9121151-E1C8-473C-B2F4-489AB879289D}" type="parTrans" cxnId="{498AAD23-AC88-4B6E-85F6-87E667A1EC2D}">
      <dgm:prSet/>
      <dgm:spPr/>
      <dgm:t>
        <a:bodyPr/>
        <a:lstStyle/>
        <a:p>
          <a:endParaRPr lang="en-US"/>
        </a:p>
      </dgm:t>
    </dgm:pt>
    <dgm:pt modelId="{ACA3B3A9-EC06-41AB-BFDE-ABC9E2D6604D}" type="sibTrans" cxnId="{498AAD23-AC88-4B6E-85F6-87E667A1EC2D}">
      <dgm:prSet/>
      <dgm:spPr/>
      <dgm:t>
        <a:bodyPr/>
        <a:lstStyle/>
        <a:p>
          <a:endParaRPr lang="en-US"/>
        </a:p>
      </dgm:t>
    </dgm:pt>
    <dgm:pt modelId="{E34E748F-35C3-4BB7-B889-93CAAE28E773}">
      <dgm:prSet custT="1"/>
      <dgm:spPr/>
      <dgm:t>
        <a:bodyPr/>
        <a:lstStyle/>
        <a:p>
          <a:r>
            <a:rPr lang="en-US" sz="1600" dirty="0"/>
            <a:t>Exploratory Data Analysis</a:t>
          </a:r>
        </a:p>
      </dgm:t>
    </dgm:pt>
    <dgm:pt modelId="{7CF098CA-DB67-41EC-BEA1-247F2A2AD50D}" type="parTrans" cxnId="{371FF9C6-22C6-4E1A-AE64-5FD40EABDBBA}">
      <dgm:prSet/>
      <dgm:spPr/>
      <dgm:t>
        <a:bodyPr/>
        <a:lstStyle/>
        <a:p>
          <a:endParaRPr lang="en-US"/>
        </a:p>
      </dgm:t>
    </dgm:pt>
    <dgm:pt modelId="{A4B2A62B-591B-42DD-8CAA-46AD513449C9}" type="sibTrans" cxnId="{371FF9C6-22C6-4E1A-AE64-5FD40EABDBBA}">
      <dgm:prSet/>
      <dgm:spPr/>
      <dgm:t>
        <a:bodyPr/>
        <a:lstStyle/>
        <a:p>
          <a:endParaRPr lang="en-US"/>
        </a:p>
      </dgm:t>
    </dgm:pt>
    <dgm:pt modelId="{F8B99580-F9A8-4CB4-BE15-212DA3862709}">
      <dgm:prSet custT="1"/>
      <dgm:spPr/>
      <dgm:t>
        <a:bodyPr/>
        <a:lstStyle/>
        <a:p>
          <a:r>
            <a:rPr lang="en-US" sz="1600" dirty="0"/>
            <a:t>Content-based filtering</a:t>
          </a:r>
        </a:p>
      </dgm:t>
    </dgm:pt>
    <dgm:pt modelId="{A0C5EACE-7C58-4F83-9EF4-E74D759E4078}" type="parTrans" cxnId="{7AFBE4F6-F6E2-4F96-AA3F-D67ECF84323D}">
      <dgm:prSet/>
      <dgm:spPr/>
      <dgm:t>
        <a:bodyPr/>
        <a:lstStyle/>
        <a:p>
          <a:endParaRPr lang="en-US"/>
        </a:p>
      </dgm:t>
    </dgm:pt>
    <dgm:pt modelId="{9638A94C-671F-429E-B773-D4CB7F20650A}" type="sibTrans" cxnId="{7AFBE4F6-F6E2-4F96-AA3F-D67ECF84323D}">
      <dgm:prSet/>
      <dgm:spPr/>
      <dgm:t>
        <a:bodyPr/>
        <a:lstStyle/>
        <a:p>
          <a:endParaRPr lang="en-US"/>
        </a:p>
      </dgm:t>
    </dgm:pt>
    <dgm:pt modelId="{FC6CEF9C-108B-4671-AB44-D18195F842CC}">
      <dgm:prSet custT="1"/>
      <dgm:spPr/>
      <dgm:t>
        <a:bodyPr/>
        <a:lstStyle/>
        <a:p>
          <a:r>
            <a:rPr lang="en-US" sz="1600" dirty="0"/>
            <a:t>Collaborative filtering</a:t>
          </a:r>
        </a:p>
      </dgm:t>
    </dgm:pt>
    <dgm:pt modelId="{0823664B-506E-46A4-92AA-8C19F29C3437}" type="parTrans" cxnId="{6457F765-A3B6-4E58-8D72-D4654990484A}">
      <dgm:prSet/>
      <dgm:spPr/>
      <dgm:t>
        <a:bodyPr/>
        <a:lstStyle/>
        <a:p>
          <a:endParaRPr lang="en-US"/>
        </a:p>
      </dgm:t>
    </dgm:pt>
    <dgm:pt modelId="{C1C74EFE-EA42-4A05-A3BF-67D4B3ADD2A4}" type="sibTrans" cxnId="{6457F765-A3B6-4E58-8D72-D4654990484A}">
      <dgm:prSet/>
      <dgm:spPr/>
      <dgm:t>
        <a:bodyPr/>
        <a:lstStyle/>
        <a:p>
          <a:endParaRPr lang="en-US"/>
        </a:p>
      </dgm:t>
    </dgm:pt>
    <dgm:pt modelId="{D23354D0-FEC7-4326-A5FC-874B5C14BF73}">
      <dgm:prSet custT="1"/>
      <dgm:spPr/>
      <dgm:t>
        <a:bodyPr/>
        <a:lstStyle/>
        <a:p>
          <a:r>
            <a:rPr lang="en-US" sz="1600" dirty="0"/>
            <a:t>Mean Squared Error and Mean Absolute Error</a:t>
          </a:r>
        </a:p>
      </dgm:t>
    </dgm:pt>
    <dgm:pt modelId="{D0984AF8-6F26-49D1-B789-FA1B8F6B677C}" type="parTrans" cxnId="{97C8596E-B185-469F-BBC1-E2B1E2616BC7}">
      <dgm:prSet/>
      <dgm:spPr/>
      <dgm:t>
        <a:bodyPr/>
        <a:lstStyle/>
        <a:p>
          <a:endParaRPr lang="en-US"/>
        </a:p>
      </dgm:t>
    </dgm:pt>
    <dgm:pt modelId="{B1E2E323-4D36-44CA-8E46-50BBC47085E2}" type="sibTrans" cxnId="{97C8596E-B185-469F-BBC1-E2B1E2616BC7}">
      <dgm:prSet/>
      <dgm:spPr/>
      <dgm:t>
        <a:bodyPr/>
        <a:lstStyle/>
        <a:p>
          <a:endParaRPr lang="en-US"/>
        </a:p>
      </dgm:t>
    </dgm:pt>
    <dgm:pt modelId="{C2A74FC6-FF84-4951-A5D4-EE2908E450B6}">
      <dgm:prSet custT="1"/>
      <dgm:spPr/>
      <dgm:t>
        <a:bodyPr/>
        <a:lstStyle/>
        <a:p>
          <a:r>
            <a:rPr lang="en-US" sz="1600" dirty="0"/>
            <a:t>Recommendations </a:t>
          </a:r>
        </a:p>
      </dgm:t>
    </dgm:pt>
    <dgm:pt modelId="{2F91B417-8BE1-4CE7-BCAC-12211B8C67C9}" type="parTrans" cxnId="{A19EEE4E-32FB-4FC5-8536-5239585ED8C2}">
      <dgm:prSet/>
      <dgm:spPr/>
      <dgm:t>
        <a:bodyPr/>
        <a:lstStyle/>
        <a:p>
          <a:endParaRPr lang="en-US"/>
        </a:p>
      </dgm:t>
    </dgm:pt>
    <dgm:pt modelId="{55ED1CDC-1652-42C1-A84F-37222BA6E83B}" type="sibTrans" cxnId="{A19EEE4E-32FB-4FC5-8536-5239585ED8C2}">
      <dgm:prSet/>
      <dgm:spPr/>
      <dgm:t>
        <a:bodyPr/>
        <a:lstStyle/>
        <a:p>
          <a:endParaRPr lang="en-US"/>
        </a:p>
      </dgm:t>
    </dgm:pt>
    <dgm:pt modelId="{8281AEE9-6BD6-4B9C-BA52-E82F6D09497E}" type="pres">
      <dgm:prSet presAssocID="{EF97FBA2-5C2B-4795-BA60-BA5EB36C8A93}" presName="cycle" presStyleCnt="0">
        <dgm:presLayoutVars>
          <dgm:dir/>
          <dgm:resizeHandles val="exact"/>
        </dgm:presLayoutVars>
      </dgm:prSet>
      <dgm:spPr/>
    </dgm:pt>
    <dgm:pt modelId="{B2558A93-C555-4460-9392-E9C11E0AB5B4}" type="pres">
      <dgm:prSet presAssocID="{BC5771B7-32A1-453B-8F9C-F8FFDD10978C}" presName="node" presStyleLbl="node1" presStyleIdx="0" presStyleCnt="6" custScaleX="187009" custScaleY="161751" custRadScaleRad="97691" custRadScaleInc="-52446">
        <dgm:presLayoutVars>
          <dgm:bulletEnabled val="1"/>
        </dgm:presLayoutVars>
      </dgm:prSet>
      <dgm:spPr/>
    </dgm:pt>
    <dgm:pt modelId="{81B4CAA6-B1B1-4DD5-901E-E90B5443A9E7}" type="pres">
      <dgm:prSet presAssocID="{BC5771B7-32A1-453B-8F9C-F8FFDD10978C}" presName="spNode" presStyleCnt="0"/>
      <dgm:spPr/>
    </dgm:pt>
    <dgm:pt modelId="{CFE26462-7275-45A6-BED8-22279ED47252}" type="pres">
      <dgm:prSet presAssocID="{7C770F8C-F885-43F5-B7AB-30A051FF3658}" presName="sibTrans" presStyleLbl="sibTrans1D1" presStyleIdx="0" presStyleCnt="6"/>
      <dgm:spPr/>
    </dgm:pt>
    <dgm:pt modelId="{C68796D6-0FE9-4FF9-852C-7D9833F016A0}" type="pres">
      <dgm:prSet presAssocID="{D5142CB7-4AC6-4A5B-94B1-A0D576856466}" presName="node" presStyleLbl="node1" presStyleIdx="1" presStyleCnt="6" custScaleX="187009" custScaleY="115983" custRadScaleRad="176688" custRadScaleInc="10258">
        <dgm:presLayoutVars>
          <dgm:bulletEnabled val="1"/>
        </dgm:presLayoutVars>
      </dgm:prSet>
      <dgm:spPr/>
    </dgm:pt>
    <dgm:pt modelId="{5A871790-5F7B-415A-A1DE-7C63FBD645B8}" type="pres">
      <dgm:prSet presAssocID="{D5142CB7-4AC6-4A5B-94B1-A0D576856466}" presName="spNode" presStyleCnt="0"/>
      <dgm:spPr/>
    </dgm:pt>
    <dgm:pt modelId="{4100C602-15AE-4747-B796-5C635158755C}" type="pres">
      <dgm:prSet presAssocID="{7C7B3A01-BF81-435F-8286-442557835DE4}" presName="sibTrans" presStyleLbl="sibTrans1D1" presStyleIdx="1" presStyleCnt="6"/>
      <dgm:spPr/>
    </dgm:pt>
    <dgm:pt modelId="{2BDC3331-4B42-407F-B950-82BF138AF0C1}" type="pres">
      <dgm:prSet presAssocID="{F6806C73-9A90-4895-B11B-C4CCB18E404C}" presName="node" presStyleLbl="node1" presStyleIdx="2" presStyleCnt="6" custScaleX="187009" custScaleY="112887" custRadScaleRad="184738" custRadScaleInc="-134388">
        <dgm:presLayoutVars>
          <dgm:bulletEnabled val="1"/>
        </dgm:presLayoutVars>
      </dgm:prSet>
      <dgm:spPr/>
    </dgm:pt>
    <dgm:pt modelId="{45061D61-AEB7-4F4E-A7DB-C617E40BCAE8}" type="pres">
      <dgm:prSet presAssocID="{F6806C73-9A90-4895-B11B-C4CCB18E404C}" presName="spNode" presStyleCnt="0"/>
      <dgm:spPr/>
    </dgm:pt>
    <dgm:pt modelId="{BD54D918-0CE9-4BC2-9A41-73B4FC90DA93}" type="pres">
      <dgm:prSet presAssocID="{C8670318-9606-45CA-BE0C-605F5CE7D58D}" presName="sibTrans" presStyleLbl="sibTrans1D1" presStyleIdx="2" presStyleCnt="6"/>
      <dgm:spPr/>
    </dgm:pt>
    <dgm:pt modelId="{4B7E647A-0F70-43C7-A615-70AABEB7AED1}" type="pres">
      <dgm:prSet presAssocID="{328A5034-A4BC-47EE-AE0B-C7DC0F31EF81}" presName="node" presStyleLbl="node1" presStyleIdx="3" presStyleCnt="6" custScaleX="187009" custScaleY="105373" custRadScaleRad="120342" custRadScaleInc="-226972">
        <dgm:presLayoutVars>
          <dgm:bulletEnabled val="1"/>
        </dgm:presLayoutVars>
      </dgm:prSet>
      <dgm:spPr/>
    </dgm:pt>
    <dgm:pt modelId="{4F63D9A5-54D9-469E-A964-3A1C98B74E9C}" type="pres">
      <dgm:prSet presAssocID="{328A5034-A4BC-47EE-AE0B-C7DC0F31EF81}" presName="spNode" presStyleCnt="0"/>
      <dgm:spPr/>
    </dgm:pt>
    <dgm:pt modelId="{81713667-A114-449E-8DE7-E7E24B854DB2}" type="pres">
      <dgm:prSet presAssocID="{9C36490D-B88E-4A8D-B12E-F72075AA670E}" presName="sibTrans" presStyleLbl="sibTrans1D1" presStyleIdx="3" presStyleCnt="6"/>
      <dgm:spPr/>
    </dgm:pt>
    <dgm:pt modelId="{5FE35EE9-6A12-474A-9EBC-6183EEC2F7C0}" type="pres">
      <dgm:prSet presAssocID="{02E72301-A0FA-44B6-B18D-CE13481AE500}" presName="node" presStyleLbl="node1" presStyleIdx="4" presStyleCnt="6" custScaleX="187009" custScaleY="90552" custRadScaleRad="124865" custRadScaleInc="-54850">
        <dgm:presLayoutVars>
          <dgm:bulletEnabled val="1"/>
        </dgm:presLayoutVars>
      </dgm:prSet>
      <dgm:spPr/>
    </dgm:pt>
    <dgm:pt modelId="{9F060312-E905-45E8-9B17-DBD3148A7DE4}" type="pres">
      <dgm:prSet presAssocID="{02E72301-A0FA-44B6-B18D-CE13481AE500}" presName="spNode" presStyleCnt="0"/>
      <dgm:spPr/>
    </dgm:pt>
    <dgm:pt modelId="{1483064B-4EDB-4B96-8D86-D36251C153F4}" type="pres">
      <dgm:prSet presAssocID="{09E4D072-7A91-4574-992B-4B0BF46727D1}" presName="sibTrans" presStyleLbl="sibTrans1D1" presStyleIdx="4" presStyleCnt="6"/>
      <dgm:spPr/>
    </dgm:pt>
    <dgm:pt modelId="{349086F4-BF4E-48DB-B7AD-6813A2F57E3F}" type="pres">
      <dgm:prSet presAssocID="{7692B378-CED0-429F-ABB9-734760EC0988}" presName="node" presStyleLbl="node1" presStyleIdx="5" presStyleCnt="6" custScaleX="187009" custScaleY="70033" custRadScaleRad="171540" custRadScaleInc="-147835">
        <dgm:presLayoutVars>
          <dgm:bulletEnabled val="1"/>
        </dgm:presLayoutVars>
      </dgm:prSet>
      <dgm:spPr/>
    </dgm:pt>
    <dgm:pt modelId="{C008B818-18EA-42CB-B6B6-060699D401A5}" type="pres">
      <dgm:prSet presAssocID="{7692B378-CED0-429F-ABB9-734760EC0988}" presName="spNode" presStyleCnt="0"/>
      <dgm:spPr/>
    </dgm:pt>
    <dgm:pt modelId="{6275B9FA-0FB6-4B27-AD67-5184A74F75E3}" type="pres">
      <dgm:prSet presAssocID="{83E12FA6-F924-4D20-B0B1-CF45BF1F6047}" presName="sibTrans" presStyleLbl="sibTrans1D1" presStyleIdx="5" presStyleCnt="6"/>
      <dgm:spPr/>
    </dgm:pt>
  </dgm:ptLst>
  <dgm:cxnLst>
    <dgm:cxn modelId="{DA71CC05-01A0-4207-AAC2-507CC1B68AA1}" type="presOf" srcId="{EF97FBA2-5C2B-4795-BA60-BA5EB36C8A93}" destId="{8281AEE9-6BD6-4B9C-BA52-E82F6D09497E}" srcOrd="0" destOrd="0" presId="urn:microsoft.com/office/officeart/2005/8/layout/cycle6"/>
    <dgm:cxn modelId="{15C3D506-38FE-4A0D-8959-AED699234ADA}" type="presOf" srcId="{F6806C73-9A90-4895-B11B-C4CCB18E404C}" destId="{2BDC3331-4B42-407F-B950-82BF138AF0C1}" srcOrd="0" destOrd="0" presId="urn:microsoft.com/office/officeart/2005/8/layout/cycle6"/>
    <dgm:cxn modelId="{D73BBA0F-1C71-46EC-87DE-F9BB4464B9DF}" srcId="{EF97FBA2-5C2B-4795-BA60-BA5EB36C8A93}" destId="{D5142CB7-4AC6-4A5B-94B1-A0D576856466}" srcOrd="1" destOrd="0" parTransId="{20F1F0BA-48BE-4A52-B801-778896529DD4}" sibTransId="{7C7B3A01-BF81-435F-8286-442557835DE4}"/>
    <dgm:cxn modelId="{D82CAB20-B311-4D42-B54B-B236DD2E6306}" srcId="{BC5771B7-32A1-453B-8F9C-F8FFDD10978C}" destId="{0A43BBCE-EF1D-41BB-9112-943E3CB850E7}" srcOrd="0" destOrd="0" parTransId="{7832EFEF-5382-485A-B538-9125A2BCEF2D}" sibTransId="{138208E6-67FD-435E-B30D-538284B92521}"/>
    <dgm:cxn modelId="{E14EEF22-7AD6-48E7-A4FD-90E3F76141CB}" srcId="{EF97FBA2-5C2B-4795-BA60-BA5EB36C8A93}" destId="{328A5034-A4BC-47EE-AE0B-C7DC0F31EF81}" srcOrd="3" destOrd="0" parTransId="{FA21599C-35DA-4DF1-95E4-3AEC92FE67BA}" sibTransId="{9C36490D-B88E-4A8D-B12E-F72075AA670E}"/>
    <dgm:cxn modelId="{498AAD23-AC88-4B6E-85F6-87E667A1EC2D}" srcId="{F6806C73-9A90-4895-B11B-C4CCB18E404C}" destId="{27A8A12B-DBF8-4958-A010-C0A195AD5A15}" srcOrd="1" destOrd="0" parTransId="{A9121151-E1C8-473C-B2F4-489AB879289D}" sibTransId="{ACA3B3A9-EC06-41AB-BFDE-ABC9E2D6604D}"/>
    <dgm:cxn modelId="{3B6A5E2D-5259-46BE-BF41-625E477D6C39}" srcId="{F6806C73-9A90-4895-B11B-C4CCB18E404C}" destId="{A8B899D9-D7B5-40D2-B281-FD8848BBF737}" srcOrd="0" destOrd="0" parTransId="{AA03F067-6F5C-46F4-A868-81A099D05B86}" sibTransId="{F3B423BA-E56B-4C6A-87CA-37C04F3A4040}"/>
    <dgm:cxn modelId="{2F794D2D-4A72-4920-8695-4E1D60D6F4D7}" type="presOf" srcId="{83E12FA6-F924-4D20-B0B1-CF45BF1F6047}" destId="{6275B9FA-0FB6-4B27-AD67-5184A74F75E3}" srcOrd="0" destOrd="0" presId="urn:microsoft.com/office/officeart/2005/8/layout/cycle6"/>
    <dgm:cxn modelId="{39C68230-D5DE-45B9-9AC5-F5D2DC126813}" type="presOf" srcId="{BC5771B7-32A1-453B-8F9C-F8FFDD10978C}" destId="{B2558A93-C555-4460-9392-E9C11E0AB5B4}" srcOrd="0" destOrd="0" presId="urn:microsoft.com/office/officeart/2005/8/layout/cycle6"/>
    <dgm:cxn modelId="{3083FD31-3B60-43E0-B5CA-4771FCE43D76}" type="presOf" srcId="{D23354D0-FEC7-4326-A5FC-874B5C14BF73}" destId="{5FE35EE9-6A12-474A-9EBC-6183EEC2F7C0}" srcOrd="0" destOrd="1" presId="urn:microsoft.com/office/officeart/2005/8/layout/cycle6"/>
    <dgm:cxn modelId="{AD169336-A062-498E-8929-2C3B9809BE51}" srcId="{D5142CB7-4AC6-4A5B-94B1-A0D576856466}" destId="{F40FF4E0-7CE2-4CC2-8C0B-371322607C1E}" srcOrd="0" destOrd="0" parTransId="{7A43AFC8-1906-4BCB-A103-76D60A0CC382}" sibTransId="{C5E09E9B-058D-4F53-BA42-BC1B4292528D}"/>
    <dgm:cxn modelId="{75B4FE37-1A97-4E21-8145-4256E50419BF}" srcId="{EF97FBA2-5C2B-4795-BA60-BA5EB36C8A93}" destId="{02E72301-A0FA-44B6-B18D-CE13481AE500}" srcOrd="4" destOrd="0" parTransId="{B335E61B-3D1A-4276-8883-0AEADECC7097}" sibTransId="{09E4D072-7A91-4574-992B-4B0BF46727D1}"/>
    <dgm:cxn modelId="{12488238-9A29-4E70-8151-4CFC648A9E97}" srcId="{EF97FBA2-5C2B-4795-BA60-BA5EB36C8A93}" destId="{F6806C73-9A90-4895-B11B-C4CCB18E404C}" srcOrd="2" destOrd="0" parTransId="{50FFBC00-165E-468D-A512-93048CCFB55C}" sibTransId="{C8670318-9606-45CA-BE0C-605F5CE7D58D}"/>
    <dgm:cxn modelId="{520E683A-FDF2-4714-A2B9-E706FE2B790C}" type="presOf" srcId="{27A8A12B-DBF8-4958-A010-C0A195AD5A15}" destId="{2BDC3331-4B42-407F-B950-82BF138AF0C1}" srcOrd="0" destOrd="2" presId="urn:microsoft.com/office/officeart/2005/8/layout/cycle6"/>
    <dgm:cxn modelId="{638DA13E-5F0E-40CC-B937-8775EF91026A}" type="presOf" srcId="{F40FF4E0-7CE2-4CC2-8C0B-371322607C1E}" destId="{C68796D6-0FE9-4FF9-852C-7D9833F016A0}" srcOrd="0" destOrd="1" presId="urn:microsoft.com/office/officeart/2005/8/layout/cycle6"/>
    <dgm:cxn modelId="{6DF4F842-9F04-40BC-A4EE-3DE2001F9EDA}" type="presOf" srcId="{7C7B3A01-BF81-435F-8286-442557835DE4}" destId="{4100C602-15AE-4747-B796-5C635158755C}" srcOrd="0" destOrd="0" presId="urn:microsoft.com/office/officeart/2005/8/layout/cycle6"/>
    <dgm:cxn modelId="{6457F765-A3B6-4E58-8D72-D4654990484A}" srcId="{328A5034-A4BC-47EE-AE0B-C7DC0F31EF81}" destId="{FC6CEF9C-108B-4671-AB44-D18195F842CC}" srcOrd="1" destOrd="0" parTransId="{0823664B-506E-46A4-92AA-8C19F29C3437}" sibTransId="{C1C74EFE-EA42-4A05-A3BF-67D4B3ADD2A4}"/>
    <dgm:cxn modelId="{92B3B26C-4D6F-44F3-8443-B43E3ACD1B33}" type="presOf" srcId="{02E72301-A0FA-44B6-B18D-CE13481AE500}" destId="{5FE35EE9-6A12-474A-9EBC-6183EEC2F7C0}" srcOrd="0" destOrd="0" presId="urn:microsoft.com/office/officeart/2005/8/layout/cycle6"/>
    <dgm:cxn modelId="{97C8596E-B185-469F-BBC1-E2B1E2616BC7}" srcId="{02E72301-A0FA-44B6-B18D-CE13481AE500}" destId="{D23354D0-FEC7-4326-A5FC-874B5C14BF73}" srcOrd="0" destOrd="0" parTransId="{D0984AF8-6F26-49D1-B789-FA1B8F6B677C}" sibTransId="{B1E2E323-4D36-44CA-8E46-50BBC47085E2}"/>
    <dgm:cxn modelId="{A19EEE4E-32FB-4FC5-8536-5239585ED8C2}" srcId="{7692B378-CED0-429F-ABB9-734760EC0988}" destId="{C2A74FC6-FF84-4951-A5D4-EE2908E450B6}" srcOrd="0" destOrd="0" parTransId="{2F91B417-8BE1-4CE7-BCAC-12211B8C67C9}" sibTransId="{55ED1CDC-1652-42C1-A84F-37222BA6E83B}"/>
    <dgm:cxn modelId="{DEC35970-016E-4908-A2C7-5F4B1720164C}" srcId="{EF97FBA2-5C2B-4795-BA60-BA5EB36C8A93}" destId="{BC5771B7-32A1-453B-8F9C-F8FFDD10978C}" srcOrd="0" destOrd="0" parTransId="{8C5748CD-E135-4F9D-8F15-A66FCACC81FD}" sibTransId="{7C770F8C-F885-43F5-B7AB-30A051FF3658}"/>
    <dgm:cxn modelId="{05F1C971-FA34-4DE4-83C3-6B5A16CD2EB1}" srcId="{D5142CB7-4AC6-4A5B-94B1-A0D576856466}" destId="{C779BC72-BA03-49CA-A2DD-ACE6DED32AAB}" srcOrd="2" destOrd="0" parTransId="{75E3EF31-2D53-44E8-BC60-B60DFAB58834}" sibTransId="{80D96551-5E7E-4296-B652-6B52F1BB6DFE}"/>
    <dgm:cxn modelId="{7CCDE554-1222-4E14-8903-B71C7499D357}" type="presOf" srcId="{F8B99580-F9A8-4CB4-BE15-212DA3862709}" destId="{4B7E647A-0F70-43C7-A615-70AABEB7AED1}" srcOrd="0" destOrd="1" presId="urn:microsoft.com/office/officeart/2005/8/layout/cycle6"/>
    <dgm:cxn modelId="{1B69487D-9AB0-4FFE-AE3D-AF28DBA4BCCE}" type="presOf" srcId="{9C36490D-B88E-4A8D-B12E-F72075AA670E}" destId="{81713667-A114-449E-8DE7-E7E24B854DB2}" srcOrd="0" destOrd="0" presId="urn:microsoft.com/office/officeart/2005/8/layout/cycle6"/>
    <dgm:cxn modelId="{2497AA7F-48FE-4262-ADD6-B0BA4CAB4DCA}" type="presOf" srcId="{09E4D072-7A91-4574-992B-4B0BF46727D1}" destId="{1483064B-4EDB-4B96-8D86-D36251C153F4}" srcOrd="0" destOrd="0" presId="urn:microsoft.com/office/officeart/2005/8/layout/cycle6"/>
    <dgm:cxn modelId="{1C646788-C2A3-4231-8246-C7BD624F0F37}" type="presOf" srcId="{C779BC72-BA03-49CA-A2DD-ACE6DED32AAB}" destId="{C68796D6-0FE9-4FF9-852C-7D9833F016A0}" srcOrd="0" destOrd="3" presId="urn:microsoft.com/office/officeart/2005/8/layout/cycle6"/>
    <dgm:cxn modelId="{3F59888A-4AF2-493D-823B-DF2FB814D090}" srcId="{EF97FBA2-5C2B-4795-BA60-BA5EB36C8A93}" destId="{7692B378-CED0-429F-ABB9-734760EC0988}" srcOrd="5" destOrd="0" parTransId="{11821E8C-3CAC-4C8D-AF41-042D8C4AFF58}" sibTransId="{83E12FA6-F924-4D20-B0B1-CF45BF1F6047}"/>
    <dgm:cxn modelId="{02E11C8D-06FF-4478-AFDF-9788FE35FCD7}" type="presOf" srcId="{D5142CB7-4AC6-4A5B-94B1-A0D576856466}" destId="{C68796D6-0FE9-4FF9-852C-7D9833F016A0}" srcOrd="0" destOrd="0" presId="urn:microsoft.com/office/officeart/2005/8/layout/cycle6"/>
    <dgm:cxn modelId="{992B8F92-4D6D-4200-AF5D-E4D942E97A83}" type="presOf" srcId="{C8670318-9606-45CA-BE0C-605F5CE7D58D}" destId="{BD54D918-0CE9-4BC2-9A41-73B4FC90DA93}" srcOrd="0" destOrd="0" presId="urn:microsoft.com/office/officeart/2005/8/layout/cycle6"/>
    <dgm:cxn modelId="{B94B9494-AC0A-471F-9050-80298198A41B}" type="presOf" srcId="{E34E748F-35C3-4BB7-B889-93CAAE28E773}" destId="{2BDC3331-4B42-407F-B950-82BF138AF0C1}" srcOrd="0" destOrd="3" presId="urn:microsoft.com/office/officeart/2005/8/layout/cycle6"/>
    <dgm:cxn modelId="{F3315295-B46A-4164-9A64-45AA5DD59FEA}" type="presOf" srcId="{A8B899D9-D7B5-40D2-B281-FD8848BBF737}" destId="{2BDC3331-4B42-407F-B950-82BF138AF0C1}" srcOrd="0" destOrd="1" presId="urn:microsoft.com/office/officeart/2005/8/layout/cycle6"/>
    <dgm:cxn modelId="{73C66096-369A-4B09-BC6B-3E5C683B5827}" type="presOf" srcId="{7692B378-CED0-429F-ABB9-734760EC0988}" destId="{349086F4-BF4E-48DB-B7AD-6813A2F57E3F}" srcOrd="0" destOrd="0" presId="urn:microsoft.com/office/officeart/2005/8/layout/cycle6"/>
    <dgm:cxn modelId="{8E0361A5-C388-4EF8-92FB-B4DBC17DF8B8}" type="presOf" srcId="{7C770F8C-F885-43F5-B7AB-30A051FF3658}" destId="{CFE26462-7275-45A6-BED8-22279ED47252}" srcOrd="0" destOrd="0" presId="urn:microsoft.com/office/officeart/2005/8/layout/cycle6"/>
    <dgm:cxn modelId="{FCFC09A9-FF7D-444F-BBF5-099C282B9F91}" type="presOf" srcId="{328A5034-A4BC-47EE-AE0B-C7DC0F31EF81}" destId="{4B7E647A-0F70-43C7-A615-70AABEB7AED1}" srcOrd="0" destOrd="0" presId="urn:microsoft.com/office/officeart/2005/8/layout/cycle6"/>
    <dgm:cxn modelId="{4D8787AC-E153-4E57-8392-015D6FC50A59}" type="presOf" srcId="{0A43BBCE-EF1D-41BB-9112-943E3CB850E7}" destId="{B2558A93-C555-4460-9392-E9C11E0AB5B4}" srcOrd="0" destOrd="1" presId="urn:microsoft.com/office/officeart/2005/8/layout/cycle6"/>
    <dgm:cxn modelId="{34EB43AD-CBBE-43B9-8742-72B23F28F9C0}" type="presOf" srcId="{FC6CEF9C-108B-4671-AB44-D18195F842CC}" destId="{4B7E647A-0F70-43C7-A615-70AABEB7AED1}" srcOrd="0" destOrd="2" presId="urn:microsoft.com/office/officeart/2005/8/layout/cycle6"/>
    <dgm:cxn modelId="{B7EB38BD-81BE-4C56-9CFB-ED0C6D50304F}" type="presOf" srcId="{7E49C316-9B27-4C6A-80CA-5D4CEF4CDF43}" destId="{C68796D6-0FE9-4FF9-852C-7D9833F016A0}" srcOrd="0" destOrd="2" presId="urn:microsoft.com/office/officeart/2005/8/layout/cycle6"/>
    <dgm:cxn modelId="{371FF9C6-22C6-4E1A-AE64-5FD40EABDBBA}" srcId="{F6806C73-9A90-4895-B11B-C4CCB18E404C}" destId="{E34E748F-35C3-4BB7-B889-93CAAE28E773}" srcOrd="2" destOrd="0" parTransId="{7CF098CA-DB67-41EC-BEA1-247F2A2AD50D}" sibTransId="{A4B2A62B-591B-42DD-8CAA-46AD513449C9}"/>
    <dgm:cxn modelId="{F6F63BCE-C1E9-4CD6-A4C1-E923B21BC912}" type="presOf" srcId="{C2A74FC6-FF84-4951-A5D4-EE2908E450B6}" destId="{349086F4-BF4E-48DB-B7AD-6813A2F57E3F}" srcOrd="0" destOrd="1" presId="urn:microsoft.com/office/officeart/2005/8/layout/cycle6"/>
    <dgm:cxn modelId="{B150F7DD-A68A-4964-9B00-A4279BDCD5A8}" srcId="{D5142CB7-4AC6-4A5B-94B1-A0D576856466}" destId="{7E49C316-9B27-4C6A-80CA-5D4CEF4CDF43}" srcOrd="1" destOrd="0" parTransId="{750C72DE-5D4E-465B-8372-2020E8D760E6}" sibTransId="{8C0B6A85-5251-4DCD-9FC8-85C021FCB24A}"/>
    <dgm:cxn modelId="{7AFBE4F6-F6E2-4F96-AA3F-D67ECF84323D}" srcId="{328A5034-A4BC-47EE-AE0B-C7DC0F31EF81}" destId="{F8B99580-F9A8-4CB4-BE15-212DA3862709}" srcOrd="0" destOrd="0" parTransId="{A0C5EACE-7C58-4F83-9EF4-E74D759E4078}" sibTransId="{9638A94C-671F-429E-B773-D4CB7F20650A}"/>
    <dgm:cxn modelId="{ABD5D27B-9CA0-4FAD-9E6F-63B946717EC6}" type="presParOf" srcId="{8281AEE9-6BD6-4B9C-BA52-E82F6D09497E}" destId="{B2558A93-C555-4460-9392-E9C11E0AB5B4}" srcOrd="0" destOrd="0" presId="urn:microsoft.com/office/officeart/2005/8/layout/cycle6"/>
    <dgm:cxn modelId="{EC4769E5-6E98-42B6-AC7B-6DFD7A7FBA38}" type="presParOf" srcId="{8281AEE9-6BD6-4B9C-BA52-E82F6D09497E}" destId="{81B4CAA6-B1B1-4DD5-901E-E90B5443A9E7}" srcOrd="1" destOrd="0" presId="urn:microsoft.com/office/officeart/2005/8/layout/cycle6"/>
    <dgm:cxn modelId="{CE3717D2-E66D-4E4E-AC0D-7A09D11BC8F4}" type="presParOf" srcId="{8281AEE9-6BD6-4B9C-BA52-E82F6D09497E}" destId="{CFE26462-7275-45A6-BED8-22279ED47252}" srcOrd="2" destOrd="0" presId="urn:microsoft.com/office/officeart/2005/8/layout/cycle6"/>
    <dgm:cxn modelId="{E7B4BF5D-33F0-4781-B20C-B8D9217E80E1}" type="presParOf" srcId="{8281AEE9-6BD6-4B9C-BA52-E82F6D09497E}" destId="{C68796D6-0FE9-4FF9-852C-7D9833F016A0}" srcOrd="3" destOrd="0" presId="urn:microsoft.com/office/officeart/2005/8/layout/cycle6"/>
    <dgm:cxn modelId="{A4252A03-1E9A-4BC6-9243-9C8A9C965EAA}" type="presParOf" srcId="{8281AEE9-6BD6-4B9C-BA52-E82F6D09497E}" destId="{5A871790-5F7B-415A-A1DE-7C63FBD645B8}" srcOrd="4" destOrd="0" presId="urn:microsoft.com/office/officeart/2005/8/layout/cycle6"/>
    <dgm:cxn modelId="{42528F64-7D04-41A8-B748-1FA15D345FCB}" type="presParOf" srcId="{8281AEE9-6BD6-4B9C-BA52-E82F6D09497E}" destId="{4100C602-15AE-4747-B796-5C635158755C}" srcOrd="5" destOrd="0" presId="urn:microsoft.com/office/officeart/2005/8/layout/cycle6"/>
    <dgm:cxn modelId="{9D4D0EBF-6959-4A84-BFE6-A67F145BC115}" type="presParOf" srcId="{8281AEE9-6BD6-4B9C-BA52-E82F6D09497E}" destId="{2BDC3331-4B42-407F-B950-82BF138AF0C1}" srcOrd="6" destOrd="0" presId="urn:microsoft.com/office/officeart/2005/8/layout/cycle6"/>
    <dgm:cxn modelId="{DD961E2F-D8A0-4B93-A46B-17667AFF6327}" type="presParOf" srcId="{8281AEE9-6BD6-4B9C-BA52-E82F6D09497E}" destId="{45061D61-AEB7-4F4E-A7DB-C617E40BCAE8}" srcOrd="7" destOrd="0" presId="urn:microsoft.com/office/officeart/2005/8/layout/cycle6"/>
    <dgm:cxn modelId="{8008643E-D109-47E4-9C07-9A14A1668A5D}" type="presParOf" srcId="{8281AEE9-6BD6-4B9C-BA52-E82F6D09497E}" destId="{BD54D918-0CE9-4BC2-9A41-73B4FC90DA93}" srcOrd="8" destOrd="0" presId="urn:microsoft.com/office/officeart/2005/8/layout/cycle6"/>
    <dgm:cxn modelId="{C1C9F881-7D9C-4DFB-A6D1-A11C4840E3CD}" type="presParOf" srcId="{8281AEE9-6BD6-4B9C-BA52-E82F6D09497E}" destId="{4B7E647A-0F70-43C7-A615-70AABEB7AED1}" srcOrd="9" destOrd="0" presId="urn:microsoft.com/office/officeart/2005/8/layout/cycle6"/>
    <dgm:cxn modelId="{F0DBB691-AF5A-4B0C-8AD1-65BD186C8AA6}" type="presParOf" srcId="{8281AEE9-6BD6-4B9C-BA52-E82F6D09497E}" destId="{4F63D9A5-54D9-469E-A964-3A1C98B74E9C}" srcOrd="10" destOrd="0" presId="urn:microsoft.com/office/officeart/2005/8/layout/cycle6"/>
    <dgm:cxn modelId="{D2FB15C0-3366-4E73-B71A-A046B228C23F}" type="presParOf" srcId="{8281AEE9-6BD6-4B9C-BA52-E82F6D09497E}" destId="{81713667-A114-449E-8DE7-E7E24B854DB2}" srcOrd="11" destOrd="0" presId="urn:microsoft.com/office/officeart/2005/8/layout/cycle6"/>
    <dgm:cxn modelId="{83A84856-04D0-4EC0-8F7B-23022AD00D2B}" type="presParOf" srcId="{8281AEE9-6BD6-4B9C-BA52-E82F6D09497E}" destId="{5FE35EE9-6A12-474A-9EBC-6183EEC2F7C0}" srcOrd="12" destOrd="0" presId="urn:microsoft.com/office/officeart/2005/8/layout/cycle6"/>
    <dgm:cxn modelId="{D906ACFC-9670-4E1A-8A70-214494BF61C8}" type="presParOf" srcId="{8281AEE9-6BD6-4B9C-BA52-E82F6D09497E}" destId="{9F060312-E905-45E8-9B17-DBD3148A7DE4}" srcOrd="13" destOrd="0" presId="urn:microsoft.com/office/officeart/2005/8/layout/cycle6"/>
    <dgm:cxn modelId="{AAC82681-6389-4801-8E60-711E2133EB2E}" type="presParOf" srcId="{8281AEE9-6BD6-4B9C-BA52-E82F6D09497E}" destId="{1483064B-4EDB-4B96-8D86-D36251C153F4}" srcOrd="14" destOrd="0" presId="urn:microsoft.com/office/officeart/2005/8/layout/cycle6"/>
    <dgm:cxn modelId="{2155657B-56B9-4CD2-BE31-16E95275D595}" type="presParOf" srcId="{8281AEE9-6BD6-4B9C-BA52-E82F6D09497E}" destId="{349086F4-BF4E-48DB-B7AD-6813A2F57E3F}" srcOrd="15" destOrd="0" presId="urn:microsoft.com/office/officeart/2005/8/layout/cycle6"/>
    <dgm:cxn modelId="{68EE5F2F-96D4-4A20-BCBC-774ECBC1EC1C}" type="presParOf" srcId="{8281AEE9-6BD6-4B9C-BA52-E82F6D09497E}" destId="{C008B818-18EA-42CB-B6B6-060699D401A5}" srcOrd="16" destOrd="0" presId="urn:microsoft.com/office/officeart/2005/8/layout/cycle6"/>
    <dgm:cxn modelId="{22AA7574-5312-48EA-B010-CD8F86F6FE41}" type="presParOf" srcId="{8281AEE9-6BD6-4B9C-BA52-E82F6D09497E}" destId="{6275B9FA-0FB6-4B27-AD67-5184A74F75E3}" srcOrd="17" destOrd="0" presId="urn:microsoft.com/office/officeart/2005/8/layout/cycle6"/>
  </dgm:cxnLst>
  <dgm:bg>
    <a:solidFill>
      <a:srgbClr val="FFFFFF">
        <a:alpha val="60000"/>
      </a:srgbClr>
    </a:solid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B18623-1698-4EEE-8EA2-7C98B07522DA}"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772C3F1B-9CCE-4B4C-90F6-A1BAD7A57C37}">
      <dgm:prSet phldrT="[Text]"/>
      <dgm:spPr>
        <a:ln>
          <a:noFill/>
        </a:ln>
      </dgm:spPr>
      <dgm:t>
        <a:bodyPr/>
        <a:lstStyle/>
        <a:p>
          <a:r>
            <a:rPr lang="en-US" dirty="0"/>
            <a:t>Collaborative Filtering</a:t>
          </a:r>
        </a:p>
      </dgm:t>
    </dgm:pt>
    <dgm:pt modelId="{4EBBD034-2533-4426-B702-6C8EF333E590}" type="parTrans" cxnId="{2DFB9C12-E222-4C56-821F-A1A8984242D0}">
      <dgm:prSet/>
      <dgm:spPr/>
      <dgm:t>
        <a:bodyPr/>
        <a:lstStyle/>
        <a:p>
          <a:endParaRPr lang="en-US"/>
        </a:p>
      </dgm:t>
    </dgm:pt>
    <dgm:pt modelId="{C42A823B-247B-4B9A-9DDF-27DB50F96076}" type="sibTrans" cxnId="{2DFB9C12-E222-4C56-821F-A1A8984242D0}">
      <dgm:prSet/>
      <dgm:spPr/>
      <dgm:t>
        <a:bodyPr/>
        <a:lstStyle/>
        <a:p>
          <a:endParaRPr lang="en-US"/>
        </a:p>
      </dgm:t>
    </dgm:pt>
    <dgm:pt modelId="{2C6018DB-50AC-41D3-A844-3130BED311B8}">
      <dgm:prSet phldrT="[Text]"/>
      <dgm:spPr>
        <a:solidFill>
          <a:schemeClr val="bg1">
            <a:alpha val="40000"/>
          </a:schemeClr>
        </a:solidFill>
        <a:ln>
          <a:noFill/>
        </a:ln>
      </dgm:spPr>
      <dgm:t>
        <a:bodyPr/>
        <a:lstStyle/>
        <a:p>
          <a:r>
            <a:rPr lang="en-US" dirty="0"/>
            <a:t>Content-based Filtering</a:t>
          </a:r>
        </a:p>
      </dgm:t>
    </dgm:pt>
    <dgm:pt modelId="{7593C277-B35F-4BB8-A461-D5707C76EEEA}" type="parTrans" cxnId="{A2329A1B-FECE-4969-B0C0-4E07AF8DEEB6}">
      <dgm:prSet/>
      <dgm:spPr/>
      <dgm:t>
        <a:bodyPr/>
        <a:lstStyle/>
        <a:p>
          <a:endParaRPr lang="en-US"/>
        </a:p>
      </dgm:t>
    </dgm:pt>
    <dgm:pt modelId="{B819ED9B-753E-4D0B-87AA-51851DE7378C}" type="sibTrans" cxnId="{A2329A1B-FECE-4969-B0C0-4E07AF8DEEB6}">
      <dgm:prSet/>
      <dgm:spPr/>
      <dgm:t>
        <a:bodyPr/>
        <a:lstStyle/>
        <a:p>
          <a:endParaRPr lang="en-US"/>
        </a:p>
      </dgm:t>
    </dgm:pt>
    <dgm:pt modelId="{DA44ADE9-A53A-4AFC-AF28-FD9D22C65B83}" type="pres">
      <dgm:prSet presAssocID="{65B18623-1698-4EEE-8EA2-7C98B07522DA}" presName="Name0" presStyleCnt="0">
        <dgm:presLayoutVars>
          <dgm:dir/>
          <dgm:resizeHandles val="exact"/>
        </dgm:presLayoutVars>
      </dgm:prSet>
      <dgm:spPr/>
    </dgm:pt>
    <dgm:pt modelId="{1F70B824-189F-48FA-AC8D-4D830F41195F}" type="pres">
      <dgm:prSet presAssocID="{772C3F1B-9CCE-4B4C-90F6-A1BAD7A57C37}" presName="composite" presStyleCnt="0"/>
      <dgm:spPr/>
    </dgm:pt>
    <dgm:pt modelId="{7A3692AB-9EB1-463A-9600-96E268A72E28}" type="pres">
      <dgm:prSet presAssocID="{772C3F1B-9CCE-4B4C-90F6-A1BAD7A57C37}" presName="rect1" presStyleLbl="trAlignAcc1" presStyleIdx="0" presStyleCnt="2" custLinFactNeighborX="7699" custLinFactNeighborY="-82019">
        <dgm:presLayoutVars>
          <dgm:bulletEnabled val="1"/>
        </dgm:presLayoutVars>
      </dgm:prSet>
      <dgm:spPr/>
    </dgm:pt>
    <dgm:pt modelId="{9CA867DA-5B52-4684-88C4-2D0449BDD8B3}" type="pres">
      <dgm:prSet presAssocID="{772C3F1B-9CCE-4B4C-90F6-A1BAD7A57C37}" presName="rect2" presStyleLbl="fgImgPlace1" presStyleIdx="0" presStyleCnt="2" custScaleX="118311" custLinFactNeighborX="-14841" custLinFactNeighborY="-4898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3000" r="-13000"/>
          </a:stretch>
        </a:blipFill>
      </dgm:spPr>
      <dgm:extLst>
        <a:ext uri="{E40237B7-FDA0-4F09-8148-C483321AD2D9}">
          <dgm14:cNvPr xmlns:dgm14="http://schemas.microsoft.com/office/drawing/2010/diagram" id="0" name="" descr="Document with solid fill"/>
        </a:ext>
      </dgm:extLst>
    </dgm:pt>
    <dgm:pt modelId="{D2A48F6B-7719-481C-952D-94884AFA6D65}" type="pres">
      <dgm:prSet presAssocID="{C42A823B-247B-4B9A-9DDF-27DB50F96076}" presName="sibTrans" presStyleCnt="0"/>
      <dgm:spPr/>
    </dgm:pt>
    <dgm:pt modelId="{667D373A-2873-4700-952F-350FD424CFAF}" type="pres">
      <dgm:prSet presAssocID="{2C6018DB-50AC-41D3-A844-3130BED311B8}" presName="composite" presStyleCnt="0"/>
      <dgm:spPr/>
    </dgm:pt>
    <dgm:pt modelId="{04C4A258-F070-481E-9B50-D0E1BB3838AB}" type="pres">
      <dgm:prSet presAssocID="{2C6018DB-50AC-41D3-A844-3130BED311B8}" presName="rect1" presStyleLbl="trAlignAcc1" presStyleIdx="1" presStyleCnt="2">
        <dgm:presLayoutVars>
          <dgm:bulletEnabled val="1"/>
        </dgm:presLayoutVars>
      </dgm:prSet>
      <dgm:spPr/>
    </dgm:pt>
    <dgm:pt modelId="{FDCA36EB-2F78-4BD4-BD45-5B661C3B7E38}" type="pres">
      <dgm:prSet presAssocID="{2C6018DB-50AC-41D3-A844-3130BED311B8}" presName="rect2" presStyleLbl="fgImgPlace1" presStyleIdx="1" presStyleCnt="2" custScaleX="122870"/>
      <dgm:spPr>
        <a:blipFill>
          <a:blip xmlns:r="http://schemas.openxmlformats.org/officeDocument/2006/relationships" r:embed="rId3">
            <a:extLst>
              <a:ext uri="{96DAC541-7B7A-43D3-8B79-37D633B846F1}">
                <asvg:svgBlip xmlns:asvg="http://schemas.microsoft.com/office/drawing/2016/SVG/main" r:embed="rId4"/>
              </a:ext>
            </a:extLst>
          </a:blip>
          <a:srcRect/>
          <a:stretch>
            <a:fillRect l="-11000" r="-11000"/>
          </a:stretch>
        </a:blipFill>
      </dgm:spPr>
      <dgm:extLst>
        <a:ext uri="{E40237B7-FDA0-4F09-8148-C483321AD2D9}">
          <dgm14:cNvPr xmlns:dgm14="http://schemas.microsoft.com/office/drawing/2010/diagram" id="0" name="" descr="Connections with solid fill"/>
        </a:ext>
      </dgm:extLst>
    </dgm:pt>
  </dgm:ptLst>
  <dgm:cxnLst>
    <dgm:cxn modelId="{2DFB9C12-E222-4C56-821F-A1A8984242D0}" srcId="{65B18623-1698-4EEE-8EA2-7C98B07522DA}" destId="{772C3F1B-9CCE-4B4C-90F6-A1BAD7A57C37}" srcOrd="0" destOrd="0" parTransId="{4EBBD034-2533-4426-B702-6C8EF333E590}" sibTransId="{C42A823B-247B-4B9A-9DDF-27DB50F96076}"/>
    <dgm:cxn modelId="{A2329A1B-FECE-4969-B0C0-4E07AF8DEEB6}" srcId="{65B18623-1698-4EEE-8EA2-7C98B07522DA}" destId="{2C6018DB-50AC-41D3-A844-3130BED311B8}" srcOrd="1" destOrd="0" parTransId="{7593C277-B35F-4BB8-A461-D5707C76EEEA}" sibTransId="{B819ED9B-753E-4D0B-87AA-51851DE7378C}"/>
    <dgm:cxn modelId="{03D5A5B8-3F31-4ECB-B5E2-2679B1353DFF}" type="presOf" srcId="{772C3F1B-9CCE-4B4C-90F6-A1BAD7A57C37}" destId="{7A3692AB-9EB1-463A-9600-96E268A72E28}" srcOrd="0" destOrd="0" presId="urn:microsoft.com/office/officeart/2008/layout/PictureStrips"/>
    <dgm:cxn modelId="{9DDE5AD0-3C5A-46F2-A2B0-79A21AC70BAC}" type="presOf" srcId="{65B18623-1698-4EEE-8EA2-7C98B07522DA}" destId="{DA44ADE9-A53A-4AFC-AF28-FD9D22C65B83}" srcOrd="0" destOrd="0" presId="urn:microsoft.com/office/officeart/2008/layout/PictureStrips"/>
    <dgm:cxn modelId="{C59B32D4-9774-4A99-B72E-F249B05CAE61}" type="presOf" srcId="{2C6018DB-50AC-41D3-A844-3130BED311B8}" destId="{04C4A258-F070-481E-9B50-D0E1BB3838AB}" srcOrd="0" destOrd="0" presId="urn:microsoft.com/office/officeart/2008/layout/PictureStrips"/>
    <dgm:cxn modelId="{59888F8F-D04A-44AD-AE6C-15D1F636E624}" type="presParOf" srcId="{DA44ADE9-A53A-4AFC-AF28-FD9D22C65B83}" destId="{1F70B824-189F-48FA-AC8D-4D830F41195F}" srcOrd="0" destOrd="0" presId="urn:microsoft.com/office/officeart/2008/layout/PictureStrips"/>
    <dgm:cxn modelId="{4050CFD8-9B59-4E22-89F9-783BF251C137}" type="presParOf" srcId="{1F70B824-189F-48FA-AC8D-4D830F41195F}" destId="{7A3692AB-9EB1-463A-9600-96E268A72E28}" srcOrd="0" destOrd="0" presId="urn:microsoft.com/office/officeart/2008/layout/PictureStrips"/>
    <dgm:cxn modelId="{C135E215-0E3C-4D20-8E59-C58009922867}" type="presParOf" srcId="{1F70B824-189F-48FA-AC8D-4D830F41195F}" destId="{9CA867DA-5B52-4684-88C4-2D0449BDD8B3}" srcOrd="1" destOrd="0" presId="urn:microsoft.com/office/officeart/2008/layout/PictureStrips"/>
    <dgm:cxn modelId="{6B0D607E-5446-4915-B639-4859FB72DBBB}" type="presParOf" srcId="{DA44ADE9-A53A-4AFC-AF28-FD9D22C65B83}" destId="{D2A48F6B-7719-481C-952D-94884AFA6D65}" srcOrd="1" destOrd="0" presId="urn:microsoft.com/office/officeart/2008/layout/PictureStrips"/>
    <dgm:cxn modelId="{E6C24EB8-5A9B-4A9C-B268-80F8D2BD6ED5}" type="presParOf" srcId="{DA44ADE9-A53A-4AFC-AF28-FD9D22C65B83}" destId="{667D373A-2873-4700-952F-350FD424CFAF}" srcOrd="2" destOrd="0" presId="urn:microsoft.com/office/officeart/2008/layout/PictureStrips"/>
    <dgm:cxn modelId="{CBAB0087-BB94-4971-A896-4EB83332EE7C}" type="presParOf" srcId="{667D373A-2873-4700-952F-350FD424CFAF}" destId="{04C4A258-F070-481E-9B50-D0E1BB3838AB}" srcOrd="0" destOrd="0" presId="urn:microsoft.com/office/officeart/2008/layout/PictureStrips"/>
    <dgm:cxn modelId="{DEBE611A-2E1A-48D7-B0A8-45C3CE30BF58}" type="presParOf" srcId="{667D373A-2873-4700-952F-350FD424CFAF}" destId="{FDCA36EB-2F78-4BD4-BD45-5B661C3B7E38}"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58A93-C555-4460-9392-E9C11E0AB5B4}">
      <dsp:nvSpPr>
        <dsp:cNvPr id="0" name=""/>
        <dsp:cNvSpPr/>
      </dsp:nvSpPr>
      <dsp:spPr>
        <a:xfrm>
          <a:off x="3707222" y="-76449"/>
          <a:ext cx="3014855" cy="16949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1.</a:t>
          </a:r>
          <a:r>
            <a:rPr lang="en-ZA" sz="1600" b="1" kern="1200" dirty="0"/>
            <a:t> Business Understanding </a:t>
          </a:r>
          <a:endParaRPr lang="en-US" sz="1600" b="1" kern="1200" dirty="0"/>
        </a:p>
        <a:p>
          <a:pPr marL="171450" lvl="1" indent="-171450" algn="l" defTabSz="711200">
            <a:lnSpc>
              <a:spcPct val="90000"/>
            </a:lnSpc>
            <a:spcBef>
              <a:spcPct val="0"/>
            </a:spcBef>
            <a:spcAft>
              <a:spcPct val="15000"/>
            </a:spcAft>
            <a:buChar char="•"/>
          </a:pPr>
          <a:r>
            <a:rPr lang="en-US" sz="1600" kern="1200" dirty="0"/>
            <a:t>Develop recommendation system with increased recommendation diversity and improved exposure for lesser-known titles </a:t>
          </a:r>
        </a:p>
      </dsp:txBody>
      <dsp:txXfrm>
        <a:off x="3789964" y="6293"/>
        <a:ext cx="2849371" cy="1529495"/>
      </dsp:txXfrm>
    </dsp:sp>
    <dsp:sp modelId="{CFE26462-7275-45A6-BED8-22279ED47252}">
      <dsp:nvSpPr>
        <dsp:cNvPr id="0" name=""/>
        <dsp:cNvSpPr/>
      </dsp:nvSpPr>
      <dsp:spPr>
        <a:xfrm>
          <a:off x="5881100" y="368316"/>
          <a:ext cx="4935695" cy="4935695"/>
        </a:xfrm>
        <a:custGeom>
          <a:avLst/>
          <a:gdLst/>
          <a:ahLst/>
          <a:cxnLst/>
          <a:rect l="0" t="0" r="0" b="0"/>
          <a:pathLst>
            <a:path>
              <a:moveTo>
                <a:pt x="859426" y="596150"/>
              </a:moveTo>
              <a:arcTo wR="2467847" hR="2467847" stAng="13759576" swAng="3491858"/>
            </a:path>
          </a:pathLst>
        </a:custGeom>
        <a:noFill/>
        <a:ln w="12700" cap="flat" cmpd="sng" algn="ctr">
          <a:solidFill>
            <a:schemeClr val="accent4">
              <a:lumMod val="20000"/>
              <a:lumOff val="80000"/>
            </a:schemeClr>
          </a:solidFill>
          <a:prstDash val="solid"/>
          <a:miter lim="800000"/>
        </a:ln>
        <a:effectLst/>
      </dsp:spPr>
      <dsp:style>
        <a:lnRef idx="1">
          <a:scrgbClr r="0" g="0" b="0"/>
        </a:lnRef>
        <a:fillRef idx="0">
          <a:scrgbClr r="0" g="0" b="0"/>
        </a:fillRef>
        <a:effectRef idx="0">
          <a:scrgbClr r="0" g="0" b="0"/>
        </a:effectRef>
        <a:fontRef idx="minor"/>
      </dsp:style>
    </dsp:sp>
    <dsp:sp modelId="{C68796D6-0FE9-4FF9-852C-7D9833F016A0}">
      <dsp:nvSpPr>
        <dsp:cNvPr id="0" name=""/>
        <dsp:cNvSpPr/>
      </dsp:nvSpPr>
      <dsp:spPr>
        <a:xfrm>
          <a:off x="7997959" y="490316"/>
          <a:ext cx="3014855" cy="121537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2.</a:t>
          </a:r>
          <a:r>
            <a:rPr lang="en-ZA" sz="1600" b="1" kern="1200" dirty="0"/>
            <a:t> Data Understanding</a:t>
          </a:r>
          <a:endParaRPr lang="en-US" sz="1600" b="1" kern="1200" dirty="0"/>
        </a:p>
        <a:p>
          <a:pPr marL="171450" lvl="1" indent="-171450" algn="l" defTabSz="711200">
            <a:lnSpc>
              <a:spcPct val="90000"/>
            </a:lnSpc>
            <a:spcBef>
              <a:spcPct val="0"/>
            </a:spcBef>
            <a:spcAft>
              <a:spcPct val="15000"/>
            </a:spcAft>
            <a:buChar char="•"/>
          </a:pPr>
          <a:r>
            <a:rPr lang="en-US" sz="1600" kern="1200" dirty="0"/>
            <a:t>User preferences</a:t>
          </a:r>
        </a:p>
        <a:p>
          <a:pPr marL="171450" lvl="1" indent="-171450" algn="l" defTabSz="711200">
            <a:lnSpc>
              <a:spcPct val="90000"/>
            </a:lnSpc>
            <a:spcBef>
              <a:spcPct val="0"/>
            </a:spcBef>
            <a:spcAft>
              <a:spcPct val="15000"/>
            </a:spcAft>
            <a:buChar char="•"/>
          </a:pPr>
          <a:r>
            <a:rPr lang="en-US" sz="1600" kern="1200" dirty="0"/>
            <a:t>Content popularity</a:t>
          </a:r>
        </a:p>
        <a:p>
          <a:pPr marL="171450" lvl="1" indent="-171450" algn="l" defTabSz="711200">
            <a:lnSpc>
              <a:spcPct val="90000"/>
            </a:lnSpc>
            <a:spcBef>
              <a:spcPct val="0"/>
            </a:spcBef>
            <a:spcAft>
              <a:spcPct val="15000"/>
            </a:spcAft>
            <a:buChar char="•"/>
          </a:pPr>
          <a:r>
            <a:rPr lang="en-US" sz="1600" kern="1200" dirty="0"/>
            <a:t>User-anime interactions</a:t>
          </a:r>
        </a:p>
      </dsp:txBody>
      <dsp:txXfrm>
        <a:off x="8057289" y="549646"/>
        <a:ext cx="2896195" cy="1096718"/>
      </dsp:txXfrm>
    </dsp:sp>
    <dsp:sp modelId="{4100C602-15AE-4747-B796-5C635158755C}">
      <dsp:nvSpPr>
        <dsp:cNvPr id="0" name=""/>
        <dsp:cNvSpPr/>
      </dsp:nvSpPr>
      <dsp:spPr>
        <a:xfrm>
          <a:off x="4907884" y="-166933"/>
          <a:ext cx="4935695" cy="4935695"/>
        </a:xfrm>
        <a:custGeom>
          <a:avLst/>
          <a:gdLst/>
          <a:ahLst/>
          <a:cxnLst/>
          <a:rect l="0" t="0" r="0" b="0"/>
          <a:pathLst>
            <a:path>
              <a:moveTo>
                <a:pt x="4865452" y="1883242"/>
              </a:moveTo>
              <a:arcTo wR="2467847" hR="2467847" stAng="20777821" swAng="1504850"/>
            </a:path>
          </a:pathLst>
        </a:custGeom>
        <a:noFill/>
        <a:ln w="12700" cap="flat" cmpd="sng" algn="ctr">
          <a:solidFill>
            <a:schemeClr val="accent4">
              <a:lumMod val="20000"/>
              <a:lumOff val="80000"/>
            </a:schemeClr>
          </a:solidFill>
          <a:prstDash val="solid"/>
          <a:miter lim="800000"/>
        </a:ln>
        <a:effectLst/>
      </dsp:spPr>
      <dsp:style>
        <a:lnRef idx="1">
          <a:scrgbClr r="0" g="0" b="0"/>
        </a:lnRef>
        <a:fillRef idx="0">
          <a:scrgbClr r="0" g="0" b="0"/>
        </a:fillRef>
        <a:effectRef idx="0">
          <a:scrgbClr r="0" g="0" b="0"/>
        </a:effectRef>
        <a:fontRef idx="minor"/>
      </dsp:style>
    </dsp:sp>
    <dsp:sp modelId="{2BDC3331-4B42-407F-B950-82BF138AF0C1}">
      <dsp:nvSpPr>
        <dsp:cNvPr id="0" name=""/>
        <dsp:cNvSpPr/>
      </dsp:nvSpPr>
      <dsp:spPr>
        <a:xfrm>
          <a:off x="8292241" y="2798477"/>
          <a:ext cx="3014855" cy="118293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3. </a:t>
          </a:r>
          <a:r>
            <a:rPr lang="en-ZA" sz="1600" b="1" kern="1200" dirty="0"/>
            <a:t>Data Preparation</a:t>
          </a:r>
          <a:endParaRPr lang="en-US" sz="1600" b="1" kern="1200" dirty="0"/>
        </a:p>
        <a:p>
          <a:pPr marL="171450" lvl="1" indent="-171450" algn="l" defTabSz="711200">
            <a:lnSpc>
              <a:spcPct val="90000"/>
            </a:lnSpc>
            <a:spcBef>
              <a:spcPct val="0"/>
            </a:spcBef>
            <a:spcAft>
              <a:spcPct val="15000"/>
            </a:spcAft>
            <a:buChar char="•"/>
          </a:pPr>
          <a:r>
            <a:rPr lang="en-US" sz="1600" kern="1200" dirty="0"/>
            <a:t>Data Cleaning</a:t>
          </a:r>
        </a:p>
        <a:p>
          <a:pPr marL="171450" lvl="1" indent="-171450" algn="l" defTabSz="711200">
            <a:lnSpc>
              <a:spcPct val="90000"/>
            </a:lnSpc>
            <a:spcBef>
              <a:spcPct val="0"/>
            </a:spcBef>
            <a:spcAft>
              <a:spcPct val="15000"/>
            </a:spcAft>
            <a:buChar char="•"/>
          </a:pPr>
          <a:r>
            <a:rPr lang="en-US" sz="1600" kern="1200" dirty="0"/>
            <a:t>Data Preprocessing</a:t>
          </a:r>
        </a:p>
        <a:p>
          <a:pPr marL="171450" lvl="1" indent="-171450" algn="l" defTabSz="711200">
            <a:lnSpc>
              <a:spcPct val="90000"/>
            </a:lnSpc>
            <a:spcBef>
              <a:spcPct val="0"/>
            </a:spcBef>
            <a:spcAft>
              <a:spcPct val="15000"/>
            </a:spcAft>
            <a:buChar char="•"/>
          </a:pPr>
          <a:r>
            <a:rPr lang="en-US" sz="1600" kern="1200" dirty="0"/>
            <a:t>Exploratory Data Analysis</a:t>
          </a:r>
        </a:p>
      </dsp:txBody>
      <dsp:txXfrm>
        <a:off x="8349987" y="2856223"/>
        <a:ext cx="2899363" cy="1067444"/>
      </dsp:txXfrm>
    </dsp:sp>
    <dsp:sp modelId="{BD54D918-0CE9-4BC2-9A41-73B4FC90DA93}">
      <dsp:nvSpPr>
        <dsp:cNvPr id="0" name=""/>
        <dsp:cNvSpPr/>
      </dsp:nvSpPr>
      <dsp:spPr>
        <a:xfrm>
          <a:off x="5529849" y="-252621"/>
          <a:ext cx="4935695" cy="4935695"/>
        </a:xfrm>
        <a:custGeom>
          <a:avLst/>
          <a:gdLst/>
          <a:ahLst/>
          <a:cxnLst/>
          <a:rect l="0" t="0" r="0" b="0"/>
          <a:pathLst>
            <a:path>
              <a:moveTo>
                <a:pt x="4179439" y="4245691"/>
              </a:moveTo>
              <a:arcTo wR="2467847" hR="2467847" stAng="2765263" swAng="2333588"/>
            </a:path>
          </a:pathLst>
        </a:custGeom>
        <a:noFill/>
        <a:ln w="12700" cap="flat" cmpd="sng" algn="ctr">
          <a:solidFill>
            <a:schemeClr val="accent4">
              <a:lumMod val="20000"/>
              <a:lumOff val="80000"/>
            </a:schemeClr>
          </a:solidFill>
          <a:prstDash val="solid"/>
          <a:miter lim="800000"/>
        </a:ln>
        <a:effectLst/>
      </dsp:spPr>
      <dsp:style>
        <a:lnRef idx="1">
          <a:scrgbClr r="0" g="0" b="0"/>
        </a:lnRef>
        <a:fillRef idx="0">
          <a:scrgbClr r="0" g="0" b="0"/>
        </a:fillRef>
        <a:effectRef idx="0">
          <a:scrgbClr r="0" g="0" b="0"/>
        </a:effectRef>
        <a:fontRef idx="minor"/>
      </dsp:style>
    </dsp:sp>
    <dsp:sp modelId="{4B7E647A-0F70-43C7-A615-70AABEB7AED1}">
      <dsp:nvSpPr>
        <dsp:cNvPr id="0" name=""/>
        <dsp:cNvSpPr/>
      </dsp:nvSpPr>
      <dsp:spPr>
        <a:xfrm>
          <a:off x="6260532" y="4675020"/>
          <a:ext cx="3014855" cy="110419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ZA" sz="1600" b="1" kern="1200" dirty="0"/>
            <a:t>4. Modelling</a:t>
          </a:r>
          <a:endParaRPr lang="en-US" sz="1600" b="1" kern="1200" dirty="0"/>
        </a:p>
        <a:p>
          <a:pPr marL="171450" lvl="1" indent="-171450" algn="l" defTabSz="711200">
            <a:lnSpc>
              <a:spcPct val="90000"/>
            </a:lnSpc>
            <a:spcBef>
              <a:spcPct val="0"/>
            </a:spcBef>
            <a:spcAft>
              <a:spcPct val="15000"/>
            </a:spcAft>
            <a:buChar char="•"/>
          </a:pPr>
          <a:r>
            <a:rPr lang="en-US" sz="1600" kern="1200" dirty="0"/>
            <a:t>Content-based filtering</a:t>
          </a:r>
        </a:p>
        <a:p>
          <a:pPr marL="171450" lvl="1" indent="-171450" algn="l" defTabSz="711200">
            <a:lnSpc>
              <a:spcPct val="90000"/>
            </a:lnSpc>
            <a:spcBef>
              <a:spcPct val="0"/>
            </a:spcBef>
            <a:spcAft>
              <a:spcPct val="15000"/>
            </a:spcAft>
            <a:buChar char="•"/>
          </a:pPr>
          <a:r>
            <a:rPr lang="en-US" sz="1600" kern="1200" dirty="0"/>
            <a:t>Collaborative filtering</a:t>
          </a:r>
        </a:p>
      </dsp:txBody>
      <dsp:txXfrm>
        <a:off x="6314434" y="4728922"/>
        <a:ext cx="2907051" cy="996393"/>
      </dsp:txXfrm>
    </dsp:sp>
    <dsp:sp modelId="{81713667-A114-449E-8DE7-E7E24B854DB2}">
      <dsp:nvSpPr>
        <dsp:cNvPr id="0" name=""/>
        <dsp:cNvSpPr/>
      </dsp:nvSpPr>
      <dsp:spPr>
        <a:xfrm>
          <a:off x="3048724" y="1353193"/>
          <a:ext cx="4935695" cy="4935695"/>
        </a:xfrm>
        <a:custGeom>
          <a:avLst/>
          <a:gdLst/>
          <a:ahLst/>
          <a:cxnLst/>
          <a:rect l="0" t="0" r="0" b="0"/>
          <a:pathLst>
            <a:path>
              <a:moveTo>
                <a:pt x="3944455" y="4445195"/>
              </a:moveTo>
              <a:arcTo wR="2467847" hR="2467847" stAng="3194942" swAng="4719151"/>
            </a:path>
          </a:pathLst>
        </a:custGeom>
        <a:noFill/>
        <a:ln w="12700" cap="flat" cmpd="sng" algn="ctr">
          <a:solidFill>
            <a:schemeClr val="accent4">
              <a:lumMod val="20000"/>
              <a:lumOff val="80000"/>
            </a:schemeClr>
          </a:solidFill>
          <a:prstDash val="solid"/>
          <a:miter lim="800000"/>
        </a:ln>
        <a:effectLst/>
      </dsp:spPr>
      <dsp:style>
        <a:lnRef idx="1">
          <a:scrgbClr r="0" g="0" b="0"/>
        </a:lnRef>
        <a:fillRef idx="0">
          <a:scrgbClr r="0" g="0" b="0"/>
        </a:fillRef>
        <a:effectRef idx="0">
          <a:scrgbClr r="0" g="0" b="0"/>
        </a:effectRef>
        <a:fontRef idx="minor"/>
      </dsp:style>
    </dsp:sp>
    <dsp:sp modelId="{5FE35EE9-6A12-474A-9EBC-6183EEC2F7C0}">
      <dsp:nvSpPr>
        <dsp:cNvPr id="0" name=""/>
        <dsp:cNvSpPr/>
      </dsp:nvSpPr>
      <dsp:spPr>
        <a:xfrm>
          <a:off x="1819441" y="4687587"/>
          <a:ext cx="3014855" cy="94888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5. </a:t>
          </a:r>
          <a:r>
            <a:rPr lang="en-ZA" sz="1600" b="1" kern="1200" dirty="0"/>
            <a:t>Evaluation</a:t>
          </a:r>
          <a:endParaRPr lang="en-US" sz="1600" b="1" kern="1200" dirty="0"/>
        </a:p>
        <a:p>
          <a:pPr marL="171450" lvl="1" indent="-171450" algn="l" defTabSz="711200">
            <a:lnSpc>
              <a:spcPct val="90000"/>
            </a:lnSpc>
            <a:spcBef>
              <a:spcPct val="0"/>
            </a:spcBef>
            <a:spcAft>
              <a:spcPct val="15000"/>
            </a:spcAft>
            <a:buChar char="•"/>
          </a:pPr>
          <a:r>
            <a:rPr lang="en-US" sz="1600" kern="1200" dirty="0"/>
            <a:t>Mean Squared Error and Mean Absolute Error</a:t>
          </a:r>
        </a:p>
      </dsp:txBody>
      <dsp:txXfrm>
        <a:off x="1865762" y="4733908"/>
        <a:ext cx="2922213" cy="856247"/>
      </dsp:txXfrm>
    </dsp:sp>
    <dsp:sp modelId="{1483064B-4EDB-4B96-8D86-D36251C153F4}">
      <dsp:nvSpPr>
        <dsp:cNvPr id="0" name=""/>
        <dsp:cNvSpPr/>
      </dsp:nvSpPr>
      <dsp:spPr>
        <a:xfrm>
          <a:off x="1236193" y="-141927"/>
          <a:ext cx="4935695" cy="4935695"/>
        </a:xfrm>
        <a:custGeom>
          <a:avLst/>
          <a:gdLst/>
          <a:ahLst/>
          <a:cxnLst/>
          <a:rect l="0" t="0" r="0" b="0"/>
          <a:pathLst>
            <a:path>
              <a:moveTo>
                <a:pt x="1733559" y="4823924"/>
              </a:moveTo>
              <a:arcTo wR="2467847" hR="2467847" stAng="6438601" swAng="2667420"/>
            </a:path>
          </a:pathLst>
        </a:custGeom>
        <a:noFill/>
        <a:ln w="12700" cap="flat" cmpd="sng" algn="ctr">
          <a:solidFill>
            <a:schemeClr val="accent4">
              <a:lumMod val="20000"/>
              <a:lumOff val="80000"/>
            </a:schemeClr>
          </a:solidFill>
          <a:prstDash val="solid"/>
          <a:miter lim="800000"/>
        </a:ln>
        <a:effectLst/>
      </dsp:spPr>
      <dsp:style>
        <a:lnRef idx="1">
          <a:scrgbClr r="0" g="0" b="0"/>
        </a:lnRef>
        <a:fillRef idx="0">
          <a:scrgbClr r="0" g="0" b="0"/>
        </a:fillRef>
        <a:effectRef idx="0">
          <a:scrgbClr r="0" g="0" b="0"/>
        </a:effectRef>
        <a:fontRef idx="minor"/>
      </dsp:style>
    </dsp:sp>
    <dsp:sp modelId="{349086F4-BF4E-48DB-B7AD-6813A2F57E3F}">
      <dsp:nvSpPr>
        <dsp:cNvPr id="0" name=""/>
        <dsp:cNvSpPr/>
      </dsp:nvSpPr>
      <dsp:spPr>
        <a:xfrm>
          <a:off x="0" y="2742689"/>
          <a:ext cx="3014855" cy="73387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6. Deployment</a:t>
          </a:r>
        </a:p>
        <a:p>
          <a:pPr marL="171450" lvl="1" indent="-171450" algn="l" defTabSz="711200">
            <a:lnSpc>
              <a:spcPct val="90000"/>
            </a:lnSpc>
            <a:spcBef>
              <a:spcPct val="0"/>
            </a:spcBef>
            <a:spcAft>
              <a:spcPct val="15000"/>
            </a:spcAft>
            <a:buChar char="•"/>
          </a:pPr>
          <a:r>
            <a:rPr lang="en-US" sz="1600" kern="1200" dirty="0"/>
            <a:t>Recommendations </a:t>
          </a:r>
        </a:p>
      </dsp:txBody>
      <dsp:txXfrm>
        <a:off x="35825" y="2778514"/>
        <a:ext cx="2943205" cy="662221"/>
      </dsp:txXfrm>
    </dsp:sp>
    <dsp:sp modelId="{6275B9FA-0FB6-4B27-AD67-5184A74F75E3}">
      <dsp:nvSpPr>
        <dsp:cNvPr id="0" name=""/>
        <dsp:cNvSpPr/>
      </dsp:nvSpPr>
      <dsp:spPr>
        <a:xfrm>
          <a:off x="1133095" y="1611676"/>
          <a:ext cx="4935695" cy="4935695"/>
        </a:xfrm>
        <a:custGeom>
          <a:avLst/>
          <a:gdLst/>
          <a:ahLst/>
          <a:cxnLst/>
          <a:rect l="0" t="0" r="0" b="0"/>
          <a:pathLst>
            <a:path>
              <a:moveTo>
                <a:pt x="407217" y="1109880"/>
              </a:moveTo>
              <a:arcTo wR="2467847" hR="2467847" stAng="12803108" swAng="3618011"/>
            </a:path>
          </a:pathLst>
        </a:custGeom>
        <a:noFill/>
        <a:ln w="12700" cap="flat" cmpd="sng" algn="ctr">
          <a:solidFill>
            <a:schemeClr val="accent4">
              <a:lumMod val="20000"/>
              <a:lumOff val="8000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692AB-9EB1-463A-9600-96E268A72E28}">
      <dsp:nvSpPr>
        <dsp:cNvPr id="0" name=""/>
        <dsp:cNvSpPr/>
      </dsp:nvSpPr>
      <dsp:spPr>
        <a:xfrm>
          <a:off x="227195" y="527973"/>
          <a:ext cx="3354205" cy="1048189"/>
        </a:xfrm>
        <a:prstGeom prst="rect">
          <a:avLst/>
        </a:prstGeom>
        <a:solidFill>
          <a:schemeClr val="lt1">
            <a:alpha val="40000"/>
            <a:hueOff val="0"/>
            <a:satOff val="0"/>
            <a:lumOff val="0"/>
            <a:alphaOff val="0"/>
          </a:schemeClr>
        </a:solidFill>
        <a:ln w="1270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997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Collaborative Filtering</a:t>
          </a:r>
        </a:p>
      </dsp:txBody>
      <dsp:txXfrm>
        <a:off x="227195" y="527973"/>
        <a:ext cx="3354205" cy="1048189"/>
      </dsp:txXfrm>
    </dsp:sp>
    <dsp:sp modelId="{9CA867DA-5B52-4684-88C4-2D0449BDD8B3}">
      <dsp:nvSpPr>
        <dsp:cNvPr id="0" name=""/>
        <dsp:cNvSpPr/>
      </dsp:nvSpPr>
      <dsp:spPr>
        <a:xfrm>
          <a:off x="0" y="697109"/>
          <a:ext cx="868086" cy="11005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C4A258-F070-481E-9B50-D0E1BB3838AB}">
      <dsp:nvSpPr>
        <dsp:cNvPr id="0" name=""/>
        <dsp:cNvSpPr/>
      </dsp:nvSpPr>
      <dsp:spPr>
        <a:xfrm>
          <a:off x="225428" y="2707241"/>
          <a:ext cx="3354205" cy="1048189"/>
        </a:xfrm>
        <a:prstGeom prst="rect">
          <a:avLst/>
        </a:prstGeom>
        <a:solidFill>
          <a:schemeClr val="bg1">
            <a:alpha val="40000"/>
          </a:schemeClr>
        </a:solidFill>
        <a:ln w="1270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997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Content-based Filtering</a:t>
          </a:r>
        </a:p>
      </dsp:txBody>
      <dsp:txXfrm>
        <a:off x="225428" y="2707241"/>
        <a:ext cx="3354205" cy="1048189"/>
      </dsp:txXfrm>
    </dsp:sp>
    <dsp:sp modelId="{FDCA36EB-2F78-4BD4-BD45-5B661C3B7E38}">
      <dsp:nvSpPr>
        <dsp:cNvPr id="0" name=""/>
        <dsp:cNvSpPr/>
      </dsp:nvSpPr>
      <dsp:spPr>
        <a:xfrm>
          <a:off x="1767" y="2555836"/>
          <a:ext cx="901537" cy="11005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CD33C-552B-4357-B8A3-1F1891132E24}" type="datetimeFigureOut">
              <a:rPr lang="en-US" smtClean="0"/>
              <a:t>18-Oct-24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AB958-25B4-4A64-8559-B05871DBC0EA}" type="slidenum">
              <a:rPr lang="en-US" smtClean="0"/>
              <a:t>‹#›</a:t>
            </a:fld>
            <a:endParaRPr lang="en-US"/>
          </a:p>
        </p:txBody>
      </p:sp>
    </p:spTree>
    <p:extLst>
      <p:ext uri="{BB962C8B-B14F-4D97-AF65-F5344CB8AC3E}">
        <p14:creationId xmlns:p14="http://schemas.microsoft.com/office/powerpoint/2010/main" val="3064063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0D8BDE-4DA8-44E9-A087-CBB150043442}" type="slidenum">
              <a:rPr lang="en-US" smtClean="0"/>
              <a:t>2</a:t>
            </a:fld>
            <a:endParaRPr lang="en-US"/>
          </a:p>
        </p:txBody>
      </p:sp>
    </p:spTree>
    <p:extLst>
      <p:ext uri="{BB962C8B-B14F-4D97-AF65-F5344CB8AC3E}">
        <p14:creationId xmlns:p14="http://schemas.microsoft.com/office/powerpoint/2010/main" val="85052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This project will follow the CRISP-DM (Cross-Industry Standard Process for Data Mining) methodology to develop a hybrid recommendation system addressing over-specialization and the long-tail problem in anime recommendation systems. CRISP-DM is a comprehensive and systematic approach to data mining projects consisting of six key phases.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1.Business Understanding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Current recommender systems used by anime streaming services struggle with recommending diverse content due to over-specialization and neglect of lesser-known titles (long-tail problem).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A recommendation system with increased recommendation diversity and improved exposure for lesser-known titles would increase content consumption, loyalty and product satisfaction among users. This would be of benefit to anime streaming services like Crunchyroll, </a:t>
            </a:r>
            <a:r>
              <a:rPr lang="en-US" sz="1800" kern="100" dirty="0" err="1">
                <a:effectLst/>
                <a:latin typeface="Arial" panose="020B0604020202020204" pitchFamily="34" charset="0"/>
                <a:ea typeface="Aptos" panose="020B0004020202020204" pitchFamily="34" charset="0"/>
                <a:cs typeface="Times New Roman" panose="02020603050405020304" pitchFamily="18" charset="0"/>
              </a:rPr>
              <a:t>Funimation</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Netflix, or Hulu.</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2.Data Understanding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There are three datasets, each in CSV file format viz. ‘anime info’, ‘user details’ and ‘user ratings’. We will analyze each dataset to understand user preferences, content popularity, and user-anime interactions. We'll explore rating distributions, popular genres, user segmentation based on watch habits, and user plan-to-watch lists. By combining insights from all datasets, we can create a comprehensive picture of user behavior and content to inform the development of the recommendation system.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3.Data Preparation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During this phase we will perform data cleaning and preprocessing as well as exploratory data analysis. We will address any data quality issues that might impact the model's performance. This involves handling missing values in any dataset, either through imputation techniques or strategic removal. We'll also identify and correct inconsistencies or errors in data points.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Next, we'll explore feature engineering for textual data like anime synopses. This might involve extracting keywords or topics that represent additional features relevant to user preferences. Numerical features might also be normalized for better model performance.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For data integration, we will combine information from the anime data (features like genre, studio) with user data (ratings, watch history) into a unified format suitable for modeling. This might involve creating a user-anime matrix, where rows represent users and columns represent anime titles. The values within this matrix could indicate user interactions or potential connections based on user preferences and anime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4.Modeling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To create the recommendation system we will use a hybrid approach combining three techniques.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First, Content-Based Filtering recommends anime similar to what a user has enjoyed before. We'll adapt collaborative filtering algorithms like matrix factorization to find anime with similar features (genre, director, studio) to the user's favorites.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Second, Collaborative Filtering leverages user behavior. By analyzing the user-anime interaction data (ratings, watch history), it recommends anime enjoyed by users with similar tastes. Techniques like matrix factorization can identify underlying factors in user preferences and recommend anime associated with those factors for similar users.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Finally, Knowledge Graph Embedding captures relationships between anime and related entities (genres, studios) within a knowledge graph. Techniques like </a:t>
            </a:r>
            <a:r>
              <a:rPr lang="en-US" sz="1800" kern="100" dirty="0" err="1">
                <a:effectLst/>
                <a:latin typeface="Arial" panose="020B0604020202020204" pitchFamily="34" charset="0"/>
                <a:ea typeface="Aptos" panose="020B0004020202020204" pitchFamily="34" charset="0"/>
                <a:cs typeface="Times New Roman" panose="02020603050405020304" pitchFamily="18" charset="0"/>
              </a:rPr>
              <a:t>TransE</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or </a:t>
            </a:r>
            <a:r>
              <a:rPr lang="en-US" sz="1800" kern="100" dirty="0" err="1">
                <a:effectLst/>
                <a:latin typeface="Arial" panose="020B0604020202020204" pitchFamily="34" charset="0"/>
                <a:ea typeface="Aptos" panose="020B0004020202020204" pitchFamily="34" charset="0"/>
                <a:cs typeface="Times New Roman" panose="02020603050405020304" pitchFamily="18" charset="0"/>
              </a:rPr>
              <a:t>ComplEx</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translate these entities and their connections into a format the model understands. This allows the model to recommend anime linked to a user's favorites through these relationships, even if they fall outside the user's usual genres.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To get the best recommendations, we'll combine suggestions from each technique. We can assign weights based on their effectiveness (weighted averaging) or train them independently and combine their predictions (ensemble methods).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By using all three techniques, we aim to create a system that caters to user preferences for specific content, leverages the wisdom of similar users, and explores beyond immediate viewing history, ultimately addressing both over-specialization and the long-tail problem.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5.Evaluation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Suitable Metrics for Recommendation Systems include: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Mean Squared Error and Mean Absolute Error: these measure the difference between predicted ratings and actual ratings, indicating how well the model predicts user preferences.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Normalized Discounted Cumulative Gain: This metric considers both the relevance and ranking of recommendations. Higher NDCG signifies that the system prioritizes highly relevant items.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Diversity Metrics: These metrics (like Genre Entropy) measure how varied the recommendations are, ensuring the system doesn't suggest repetitive content from the same genre.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6.Deployment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A dashboard would help integrate the insights found from the model.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0D8BDE-4DA8-44E9-A087-CBB150043442}" type="slidenum">
              <a:rPr lang="en-US" smtClean="0"/>
              <a:t>4</a:t>
            </a:fld>
            <a:endParaRPr lang="en-US"/>
          </a:p>
        </p:txBody>
      </p:sp>
    </p:spTree>
    <p:extLst>
      <p:ext uri="{BB962C8B-B14F-4D97-AF65-F5344CB8AC3E}">
        <p14:creationId xmlns:p14="http://schemas.microsoft.com/office/powerpoint/2010/main" val="280034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50000"/>
              </a:lnSpc>
              <a:spcBef>
                <a:spcPts val="0"/>
              </a:spcBef>
              <a:spcAft>
                <a:spcPts val="800"/>
              </a:spcAft>
              <a:buFont typeface="+mj-lt"/>
              <a:buAutoNum type="arabicPeriod"/>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D0D8BDE-4DA8-44E9-A087-CBB150043442}" type="slidenum">
              <a:rPr lang="en-US" smtClean="0"/>
              <a:t>5</a:t>
            </a:fld>
            <a:endParaRPr lang="en-US"/>
          </a:p>
        </p:txBody>
      </p:sp>
    </p:spTree>
    <p:extLst>
      <p:ext uri="{BB962C8B-B14F-4D97-AF65-F5344CB8AC3E}">
        <p14:creationId xmlns:p14="http://schemas.microsoft.com/office/powerpoint/2010/main" val="116678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Collaborative Filtering Model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Raw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User-Anime Interactions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The ratings that users have provided for specific anime titles (user-item matrix).</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User ID</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A unique identifier for each user.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Anime ID</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A unique identifier for each anime title.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User Ratings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The ratings that users give to anime titles.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Derived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Latent Factors for Users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Hidden features representing users’ preferences, learned during model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Latent Factors for Anime</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Hidden features representing the anime titles' characteristics, learned during model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Item-Based Similarity Matrix</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A matrix derived from comparing anime titles based on their latent factors.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Anime Weight Similarity</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A measure of how similar two anime titles are based on user ratings and their latent factors.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Predicted Ratings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The estimated rating a user would give to an anime, based on their latent factors and the anime’s latent factors.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Content-Based Method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Raw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Genres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Categories like Action, Comedy, Drama, etc.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Type</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Format of the anime (TV, Movie, OVA, etc.).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Rating</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Age rating of the anime (e.g., PG, 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Score</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User rating on a scale (e.g., 7.5/10).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Popularity Rank</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Ranking based on the anime’s popularity among users.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Derived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TF-IDF for Genres</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Represents the importance of each genre in the anime.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TF-IDF for Type</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Quantifies the importance of the anime format.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TF-IDF for Rating</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Captures the importance of the age rating.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Combined Score and Popularity Rank Metric</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Scaled and averaged to represent the overall popularity and quality of the anime.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Weighted Feature Multiplication</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Final weighted multiplication of all TF-IDF features to prioritize key characteristics (like genres or score).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lphaLcPeriod"/>
              <a:tabLst>
                <a:tab pos="457200" algn="l"/>
              </a:tabLst>
            </a:pP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Cosine Similarity</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 Measures the similarity between two anime titles based on their TF-IDF vectors.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01AB958-25B4-4A64-8559-B05871DBC0EA}" type="slidenum">
              <a:rPr lang="en-US" smtClean="0"/>
              <a:t>7</a:t>
            </a:fld>
            <a:endParaRPr lang="en-US"/>
          </a:p>
        </p:txBody>
      </p:sp>
    </p:spTree>
    <p:extLst>
      <p:ext uri="{BB962C8B-B14F-4D97-AF65-F5344CB8AC3E}">
        <p14:creationId xmlns:p14="http://schemas.microsoft.com/office/powerpoint/2010/main" val="355564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Model Architecture: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model uses two embedding layers, one for users and one for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animes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These layers map categorical user and anime IDs to dense numerical vectors representing their latent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 dot product layer calculates the similarity between user and anime embeddings.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 single dense layer with sigmoid activation predicts the rating a user would give to an anime.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Model Parameters: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Embedding size: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This is the dimensionality of the latent feature vectors used by the embedding layers. The code uses an embedding size of 128.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Learning rate: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code uses a learning rate scheduler that starts low, ramps up for a few epochs, and then decays to prevent overfitting.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Optimizer: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model uses the Adam optimizer with the learning rate scheduler.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Loss function: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model uses binary cross-entropy loss as it predicts ratings between 0 and 1 (scaled from the original range).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Metrics: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 code monitors Mean Absolute Error (MAE) and Mean Squared Error (MSE) during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pPr marL="0" marR="0">
              <a:lnSpc>
                <a:spcPct val="115000"/>
              </a:lnSpc>
              <a:spcBef>
                <a:spcPts val="0"/>
              </a:spcBef>
              <a:spcAft>
                <a:spcPts val="800"/>
              </a:spcAf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Content-Based strategy involves creating a recommendation system based on the content features of anime titles. We focus on several columns, such as Genres, Type, Rating, Score, and Popularity Rank, to build our system.</a:t>
            </a:r>
            <a:br>
              <a:rPr lang="en-ZA"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0" dirty="0">
                <a:effectLst/>
                <a:latin typeface="Aptos" panose="020B0004020202020204" pitchFamily="34" charset="0"/>
                <a:ea typeface="Times New Roman" panose="02020603050405020304" pitchFamily="18" charset="0"/>
                <a:cs typeface="Times New Roman" panose="02020603050405020304" pitchFamily="18" charset="0"/>
              </a:rPr>
              <a:t>The TF-IDF (Term Frequency-Inverse Document Frequency) calculation in the Content-Based strategy works as follows: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TF (Term Frequency)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Measures how often a feature (like a genre) appears in an anime relative to other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IDF (Inverse Document Frequency)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Reduces the weight of common features (like popular genres) and gives higher weight to rare features.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TF-IDF</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Combines TF and IDF to determine the importance of each feature in describing an anime.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Separate TF-IDF Tables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Calculated for genres, type, and rating.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Weighting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Assigns different importance (weights) to genres, type, and rating.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Concatenation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Merges the separate TF-IDF tables into one.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Score and Popularity Rank</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Combines these into a single metric for popularity and quality.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Weighted Multiplication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Applies the score/rank to adjust the TF-IDF values.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Cosine Similarity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Measures how similar two anime titles are based on their TF-IDF vectors.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Recommendation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Finds and returns anime titles similar to the user's input title based on cosine similarity.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0D8BDE-4DA8-44E9-A087-CBB150043442}" type="slidenum">
              <a:rPr lang="en-US" smtClean="0"/>
              <a:t>8</a:t>
            </a:fld>
            <a:endParaRPr lang="en-US"/>
          </a:p>
        </p:txBody>
      </p:sp>
    </p:spTree>
    <p:extLst>
      <p:ext uri="{BB962C8B-B14F-4D97-AF65-F5344CB8AC3E}">
        <p14:creationId xmlns:p14="http://schemas.microsoft.com/office/powerpoint/2010/main" val="1460756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table shows that both training and validation metrics are quite close, which indicates that the model is performing well with minimal overfitting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model has shown good performance on both the training and validation datasets, as indicated by the similar values for training and validation loss, MAE, and MSE. The difference between training and validation metrics is small, meaning the model generalizes well to new data, and there is no major overfitting or underfitting.</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Validation Loss &lt; Training Loss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Indicates the model generalizes well to unseen data and is not overfitting.</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Low MAE and MSE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Shows the model's predictions are quite accurate, with minimal errors.</a:t>
            </a:r>
          </a:p>
          <a:p>
            <a:r>
              <a:rPr lang="en-US" sz="1800" b="1" dirty="0">
                <a:effectLst/>
                <a:latin typeface="Aptos" panose="020B0004020202020204" pitchFamily="34" charset="0"/>
                <a:ea typeface="Aptos" panose="020B0004020202020204" pitchFamily="34" charset="0"/>
                <a:cs typeface="Times New Roman" panose="02020603050405020304" pitchFamily="18" charset="0"/>
              </a:rPr>
              <a:t>Small Learning Rate</a:t>
            </a:r>
            <a:r>
              <a:rPr lang="en-US" sz="1800" dirty="0">
                <a:effectLst/>
                <a:latin typeface="Aptos" panose="020B0004020202020204" pitchFamily="34" charset="0"/>
                <a:ea typeface="Aptos" panose="020B0004020202020204" pitchFamily="34" charset="0"/>
                <a:cs typeface="Times New Roman" panose="02020603050405020304" pitchFamily="18" charset="0"/>
              </a:rPr>
              <a:t>: Suggests the model is in the later stages of learning, fine-tuning its weights with small adjustments.</a:t>
            </a:r>
            <a:endParaRPr lang="en-US" dirty="0"/>
          </a:p>
        </p:txBody>
      </p:sp>
      <p:sp>
        <p:nvSpPr>
          <p:cNvPr id="4" name="Slide Number Placeholder 3"/>
          <p:cNvSpPr>
            <a:spLocks noGrp="1"/>
          </p:cNvSpPr>
          <p:nvPr>
            <p:ph type="sldNum" sz="quarter" idx="5"/>
          </p:nvPr>
        </p:nvSpPr>
        <p:spPr/>
        <p:txBody>
          <a:bodyPr/>
          <a:lstStyle/>
          <a:p>
            <a:fld id="{8D0D8BDE-4DA8-44E9-A087-CBB150043442}" type="slidenum">
              <a:rPr lang="en-US" smtClean="0"/>
              <a:t>9</a:t>
            </a:fld>
            <a:endParaRPr lang="en-US"/>
          </a:p>
        </p:txBody>
      </p:sp>
    </p:spTree>
    <p:extLst>
      <p:ext uri="{BB962C8B-B14F-4D97-AF65-F5344CB8AC3E}">
        <p14:creationId xmlns:p14="http://schemas.microsoft.com/office/powerpoint/2010/main" val="394617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Model API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800"/>
              </a:spcAft>
              <a:buSzPts val="1000"/>
              <a:buFont typeface="Symbol" panose="05050102010706020507" pitchFamily="18" charset="2"/>
              <a:buNone/>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Integration with Front-End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model API can be deployed as a web service that integrates with anime streaming or listing platforms. This allows real-time recommendations for users based on their viewing history or preferred genres.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b="1" kern="100" dirty="0">
                <a:effectLst/>
                <a:latin typeface="Aptos" panose="020B0004020202020204" pitchFamily="34" charset="0"/>
                <a:ea typeface="Aptos" panose="020B0004020202020204" pitchFamily="34" charset="0"/>
                <a:cs typeface="Times New Roman" panose="02020603050405020304" pitchFamily="18" charset="0"/>
              </a:rPr>
              <a:t>Cold-Start Problem Solution</a:t>
            </a:r>
            <a:r>
              <a:rPr lang="en-ZA" sz="1800" kern="100" dirty="0">
                <a:effectLst/>
                <a:latin typeface="Aptos" panose="020B0004020202020204" pitchFamily="34" charset="0"/>
                <a:ea typeface="Aptos" panose="020B0004020202020204" pitchFamily="34" charset="0"/>
                <a:cs typeface="Times New Roman" panose="02020603050405020304" pitchFamily="18" charset="0"/>
              </a:rPr>
              <a:t>: Content-based recommendations can help alleviate the cold-start problem, where there is insufficient user data, by recommending anime based purely on content similarity.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01AB958-25B4-4A64-8559-B05871DBC0EA}" type="slidenum">
              <a:rPr lang="en-US" smtClean="0"/>
              <a:t>11</a:t>
            </a:fld>
            <a:endParaRPr lang="en-US"/>
          </a:p>
        </p:txBody>
      </p:sp>
    </p:spTree>
    <p:extLst>
      <p:ext uri="{BB962C8B-B14F-4D97-AF65-F5344CB8AC3E}">
        <p14:creationId xmlns:p14="http://schemas.microsoft.com/office/powerpoint/2010/main" val="115288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1AB958-25B4-4A64-8559-B05871DBC0EA}" type="slidenum">
              <a:rPr lang="en-US" smtClean="0"/>
              <a:t>12</a:t>
            </a:fld>
            <a:endParaRPr lang="en-US"/>
          </a:p>
        </p:txBody>
      </p:sp>
    </p:spTree>
    <p:extLst>
      <p:ext uri="{BB962C8B-B14F-4D97-AF65-F5344CB8AC3E}">
        <p14:creationId xmlns:p14="http://schemas.microsoft.com/office/powerpoint/2010/main" val="93787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72AA-AC6D-F44E-03ED-54CB4E65D9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6D695A-7F12-15A6-D740-C0E8951A2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735CDF-FACB-25A7-2F94-D7074CF6FB00}"/>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5" name="Footer Placeholder 4">
            <a:extLst>
              <a:ext uri="{FF2B5EF4-FFF2-40B4-BE49-F238E27FC236}">
                <a16:creationId xmlns:a16="http://schemas.microsoft.com/office/drawing/2014/main" id="{F113914A-065C-502C-55AE-E5188BE5B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E3C29-10C6-6DF0-7124-70C9B84EE90F}"/>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408623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14BFB-C4E8-1908-5437-A5B0263CA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BE7D7-0245-BB76-8B03-211A0C2E86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CCB7B-7828-D7E8-0A48-E7524D1591E2}"/>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5" name="Footer Placeholder 4">
            <a:extLst>
              <a:ext uri="{FF2B5EF4-FFF2-40B4-BE49-F238E27FC236}">
                <a16:creationId xmlns:a16="http://schemas.microsoft.com/office/drawing/2014/main" id="{204444A4-5BEE-EF96-9922-374444C74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494BA-02AF-B4B2-2855-4E6E438F6207}"/>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2865902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CADB6-AA11-C300-0596-D57B8B9711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8B98E5-BF16-C8B1-D5E7-A7688EDA99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6F16F-821B-ADD7-7028-69F2FDD3420D}"/>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5" name="Footer Placeholder 4">
            <a:extLst>
              <a:ext uri="{FF2B5EF4-FFF2-40B4-BE49-F238E27FC236}">
                <a16:creationId xmlns:a16="http://schemas.microsoft.com/office/drawing/2014/main" id="{A2AB166A-9002-AE52-3C0A-875D3507A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F4E6C-3297-B515-B4E5-75618149693C}"/>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168490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F99A-F66C-BF96-BDA2-40F5C29E6F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998AC0-A652-4061-9830-4E32DA51F5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BD088-1CDF-202B-6143-0380964DD7F1}"/>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5" name="Footer Placeholder 4">
            <a:extLst>
              <a:ext uri="{FF2B5EF4-FFF2-40B4-BE49-F238E27FC236}">
                <a16:creationId xmlns:a16="http://schemas.microsoft.com/office/drawing/2014/main" id="{295A2221-B1FA-32EF-91D9-81FCA4295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B4E4E-6B44-D54A-09F1-D810AA3E6697}"/>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259076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0FFD-2F16-3565-9439-8EB41E8B0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7A8D26-BFB8-48CD-DD12-42CF2A1C80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0962D-5FFA-CAC5-E358-91ACCB1578AE}"/>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5" name="Footer Placeholder 4">
            <a:extLst>
              <a:ext uri="{FF2B5EF4-FFF2-40B4-BE49-F238E27FC236}">
                <a16:creationId xmlns:a16="http://schemas.microsoft.com/office/drawing/2014/main" id="{788170C0-6524-95C0-EBC7-DDF95E6B7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E8FEE-02C9-F079-C973-F6F980ACC530}"/>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382867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C15B-B7C8-40F3-DE13-3434BB4C4F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A489C3-D17D-0942-836F-2935D1A1A1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F729C4-143C-CEBC-7061-7CCE54E1F7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555CE5-626B-18B2-E06B-25A5881CA2D4}"/>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6" name="Footer Placeholder 5">
            <a:extLst>
              <a:ext uri="{FF2B5EF4-FFF2-40B4-BE49-F238E27FC236}">
                <a16:creationId xmlns:a16="http://schemas.microsoft.com/office/drawing/2014/main" id="{39DA1531-D258-35C5-919B-2FF0E0EE3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836619-8F01-3E9A-7FEC-39FAAC752BC2}"/>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902438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C0738-CC54-6DA5-84F5-AA560494DB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EB62E1-2863-C07F-5A39-292D16706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5185EA-6101-123D-4E72-1679D3E9B9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C7E29B-927D-1DC2-C736-444996710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FF47A-92EF-63DE-B86C-6F69C5F221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AFBBF-4C36-9805-6897-99D46254C7F2}"/>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8" name="Footer Placeholder 7">
            <a:extLst>
              <a:ext uri="{FF2B5EF4-FFF2-40B4-BE49-F238E27FC236}">
                <a16:creationId xmlns:a16="http://schemas.microsoft.com/office/drawing/2014/main" id="{229B7FA3-1203-FA7C-A8D2-0440546F3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C92D79-257A-FE31-B30D-59E5DF36A8E1}"/>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29172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786B-9D70-FAAB-7AC6-BB48FFA063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EBDD-0F41-AF04-A332-0E17C1B32348}"/>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4" name="Footer Placeholder 3">
            <a:extLst>
              <a:ext uri="{FF2B5EF4-FFF2-40B4-BE49-F238E27FC236}">
                <a16:creationId xmlns:a16="http://schemas.microsoft.com/office/drawing/2014/main" id="{789F4650-D051-A6E9-6545-B7B3A4A184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98898E-51F5-56B0-9C7D-491742CB52B0}"/>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159434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12D3A-C0F2-B640-F776-146471212747}"/>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3" name="Footer Placeholder 2">
            <a:extLst>
              <a:ext uri="{FF2B5EF4-FFF2-40B4-BE49-F238E27FC236}">
                <a16:creationId xmlns:a16="http://schemas.microsoft.com/office/drawing/2014/main" id="{34F97913-AB82-4BF5-549A-9F3D315938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AA6259-BC67-9DF8-985F-85038029ECAE}"/>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4176975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0D56-DD4F-8CD1-3EBB-EFFA205B5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390CF3-38A7-C01D-D921-469958B61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649B7-AAD1-4898-7753-B941F0242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BFB38-BD7D-9F1B-EA8D-D34B17522B85}"/>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6" name="Footer Placeholder 5">
            <a:extLst>
              <a:ext uri="{FF2B5EF4-FFF2-40B4-BE49-F238E27FC236}">
                <a16:creationId xmlns:a16="http://schemas.microsoft.com/office/drawing/2014/main" id="{56F77712-E8A9-C65C-ECB9-744DEC0AD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F3958-D4BF-B825-5B15-4A41AEC363A5}"/>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225676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D82B-14B3-A301-4DD2-D6DCDECE2A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8FBE39-E41C-E832-C4C0-B5C20471E9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BF8222-8DB8-CE33-BBFE-F7E53C8C9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F6BFA-1054-ED62-A900-9DEAE6586D1F}"/>
              </a:ext>
            </a:extLst>
          </p:cNvPr>
          <p:cNvSpPr>
            <a:spLocks noGrp="1"/>
          </p:cNvSpPr>
          <p:nvPr>
            <p:ph type="dt" sz="half" idx="10"/>
          </p:nvPr>
        </p:nvSpPr>
        <p:spPr/>
        <p:txBody>
          <a:bodyPr/>
          <a:lstStyle/>
          <a:p>
            <a:fld id="{3B6EF598-53B4-4938-B794-CFC8B2087E46}" type="datetimeFigureOut">
              <a:rPr lang="en-US" smtClean="0"/>
              <a:t>18-Oct-24</a:t>
            </a:fld>
            <a:endParaRPr lang="en-US"/>
          </a:p>
        </p:txBody>
      </p:sp>
      <p:sp>
        <p:nvSpPr>
          <p:cNvPr id="6" name="Footer Placeholder 5">
            <a:extLst>
              <a:ext uri="{FF2B5EF4-FFF2-40B4-BE49-F238E27FC236}">
                <a16:creationId xmlns:a16="http://schemas.microsoft.com/office/drawing/2014/main" id="{47FBE0C7-9F3B-6B10-6054-51530FA035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94BB-8662-5575-AD26-CF268AFD3820}"/>
              </a:ext>
            </a:extLst>
          </p:cNvPr>
          <p:cNvSpPr>
            <a:spLocks noGrp="1"/>
          </p:cNvSpPr>
          <p:nvPr>
            <p:ph type="sldNum" sz="quarter" idx="12"/>
          </p:nvPr>
        </p:nvSpPr>
        <p:spPr/>
        <p:txBody>
          <a:bodyPr/>
          <a:lstStyle/>
          <a:p>
            <a:fld id="{5C39E1A9-9567-489C-93AD-8009FC3D4C8C}" type="slidenum">
              <a:rPr lang="en-US" smtClean="0"/>
              <a:t>‹#›</a:t>
            </a:fld>
            <a:endParaRPr lang="en-US"/>
          </a:p>
        </p:txBody>
      </p:sp>
    </p:spTree>
    <p:extLst>
      <p:ext uri="{BB962C8B-B14F-4D97-AF65-F5344CB8AC3E}">
        <p14:creationId xmlns:p14="http://schemas.microsoft.com/office/powerpoint/2010/main" val="494732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FE7C9-0F78-B245-38A4-7A406A216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78DF24-49F2-D8BE-D122-569C49F78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ED5A6F-1CF8-0C73-5FE2-A4C5EFEAAA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6EF598-53B4-4938-B794-CFC8B2087E46}" type="datetimeFigureOut">
              <a:rPr lang="en-US" smtClean="0"/>
              <a:t>18-Oct-24</a:t>
            </a:fld>
            <a:endParaRPr lang="en-US"/>
          </a:p>
        </p:txBody>
      </p:sp>
      <p:sp>
        <p:nvSpPr>
          <p:cNvPr id="5" name="Footer Placeholder 4">
            <a:extLst>
              <a:ext uri="{FF2B5EF4-FFF2-40B4-BE49-F238E27FC236}">
                <a16:creationId xmlns:a16="http://schemas.microsoft.com/office/drawing/2014/main" id="{06BCC3EA-60DB-D1C8-4996-BF91AE0AE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AC03BF-668C-CF13-12D0-D394D3E7D6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39E1A9-9567-489C-93AD-8009FC3D4C8C}" type="slidenum">
              <a:rPr lang="en-US" smtClean="0"/>
              <a:t>‹#›</a:t>
            </a:fld>
            <a:endParaRPr lang="en-US"/>
          </a:p>
        </p:txBody>
      </p:sp>
    </p:spTree>
    <p:extLst>
      <p:ext uri="{BB962C8B-B14F-4D97-AF65-F5344CB8AC3E}">
        <p14:creationId xmlns:p14="http://schemas.microsoft.com/office/powerpoint/2010/main" val="1458898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2.png"/><Relationship Id="rId5" Type="http://schemas.openxmlformats.org/officeDocument/2006/relationships/diagramLayout" Target="../diagrams/layout1.xml"/><Relationship Id="rId10" Type="http://schemas.openxmlformats.org/officeDocument/2006/relationships/image" Target="../media/image11.png"/><Relationship Id="rId4" Type="http://schemas.openxmlformats.org/officeDocument/2006/relationships/diagramData" Target="../diagrams/data1.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24.png"/><Relationship Id="rId5" Type="http://schemas.openxmlformats.org/officeDocument/2006/relationships/diagramLayout" Target="../diagrams/layout2.xml"/><Relationship Id="rId10" Type="http://schemas.openxmlformats.org/officeDocument/2006/relationships/image" Target="../media/image23.svg"/><Relationship Id="rId4" Type="http://schemas.openxmlformats.org/officeDocument/2006/relationships/diagramData" Target="../diagrams/data2.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image of a face with glowing eyes&#10;&#10;Description automatically generated">
            <a:extLst>
              <a:ext uri="{FF2B5EF4-FFF2-40B4-BE49-F238E27FC236}">
                <a16:creationId xmlns:a16="http://schemas.microsoft.com/office/drawing/2014/main" id="{B1809BC2-5D05-14DE-2C69-CAD8EA06F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03389" cy="6858000"/>
          </a:xfrm>
          <a:prstGeom prst="rect">
            <a:avLst/>
          </a:prstGeom>
        </p:spPr>
      </p:pic>
      <p:pic>
        <p:nvPicPr>
          <p:cNvPr id="1028" name="Picture 4" descr="Mob 200 Font Generator Preview">
            <a:extLst>
              <a:ext uri="{FF2B5EF4-FFF2-40B4-BE49-F238E27FC236}">
                <a16:creationId xmlns:a16="http://schemas.microsoft.com/office/drawing/2014/main" id="{4AC50552-E0B6-0F99-DAFC-5B2E7CDCD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548" y="403849"/>
            <a:ext cx="4200292" cy="1127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b 200 Font Generator Preview">
            <a:extLst>
              <a:ext uri="{FF2B5EF4-FFF2-40B4-BE49-F238E27FC236}">
                <a16:creationId xmlns:a16="http://schemas.microsoft.com/office/drawing/2014/main" id="{3C012C52-AEEF-DE8C-19AF-E6B3894E2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94" y="1699028"/>
            <a:ext cx="11430000" cy="9971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 200 Font Generator Preview">
            <a:extLst>
              <a:ext uri="{FF2B5EF4-FFF2-40B4-BE49-F238E27FC236}">
                <a16:creationId xmlns:a16="http://schemas.microsoft.com/office/drawing/2014/main" id="{9FC098D2-C4B7-A6EC-8AF7-FBFEA703E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120" y="3017580"/>
            <a:ext cx="6525296" cy="997148"/>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A0E1FD2E-40F9-E3DC-0ECE-832CDA57FB73}"/>
              </a:ext>
            </a:extLst>
          </p:cNvPr>
          <p:cNvSpPr txBox="1">
            <a:spLocks/>
          </p:cNvSpPr>
          <p:nvPr/>
        </p:nvSpPr>
        <p:spPr>
          <a:xfrm>
            <a:off x="0" y="4875925"/>
            <a:ext cx="3244645" cy="1120877"/>
          </a:xfrm>
          <a:prstGeom prst="rect">
            <a:avLst/>
          </a:prstGeom>
          <a:solidFill>
            <a:srgbClr val="FFC000">
              <a:alpha val="60000"/>
            </a:srgbClr>
          </a:solid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0"/>
              </a:spcBef>
            </a:pPr>
            <a:r>
              <a:rPr lang="en-ZA" kern="100" dirty="0">
                <a:solidFill>
                  <a:schemeClr val="bg1"/>
                </a:solidFill>
                <a:effectLst>
                  <a:glow rad="228600">
                    <a:schemeClr val="accent2">
                      <a:satMod val="175000"/>
                      <a:alpha val="40000"/>
                    </a:schemeClr>
                  </a:glow>
                </a:effectLst>
                <a:latin typeface="Arial" panose="020B0604020202020204" pitchFamily="34" charset="0"/>
                <a:ea typeface="Aptos" panose="020B0004020202020204" pitchFamily="34" charset="0"/>
                <a:cs typeface="Times New Roman" panose="02020603050405020304" pitchFamily="18" charset="0"/>
              </a:rPr>
              <a:t>Seemeen Wookey</a:t>
            </a:r>
            <a:r>
              <a:rPr lang="en-US" kern="100" dirty="0">
                <a:solidFill>
                  <a:schemeClr val="bg1"/>
                </a:solidFill>
                <a:effectLst>
                  <a:glow rad="228600">
                    <a:schemeClr val="accent2">
                      <a:satMod val="175000"/>
                      <a:alpha val="40000"/>
                    </a:schemeClr>
                  </a:glow>
                </a:effectLst>
                <a:latin typeface="Aptos" panose="020B0004020202020204" pitchFamily="34" charset="0"/>
                <a:ea typeface="Aptos" panose="020B0004020202020204" pitchFamily="34" charset="0"/>
                <a:cs typeface="Times New Roman" panose="02020603050405020304" pitchFamily="18" charset="0"/>
              </a:rPr>
              <a:t> </a:t>
            </a:r>
          </a:p>
          <a:p>
            <a:pPr algn="l">
              <a:lnSpc>
                <a:spcPct val="150000"/>
              </a:lnSpc>
              <a:spcBef>
                <a:spcPts val="0"/>
              </a:spcBef>
            </a:pPr>
            <a:r>
              <a:rPr lang="en-ZA" kern="100" dirty="0">
                <a:solidFill>
                  <a:schemeClr val="bg1"/>
                </a:solidFill>
                <a:effectLst>
                  <a:glow rad="228600">
                    <a:schemeClr val="accent2">
                      <a:satMod val="175000"/>
                      <a:alpha val="40000"/>
                    </a:schemeClr>
                  </a:glow>
                </a:effectLst>
                <a:latin typeface="Arial" panose="020B0604020202020204" pitchFamily="34" charset="0"/>
                <a:ea typeface="Aptos" panose="020B0004020202020204" pitchFamily="34" charset="0"/>
                <a:cs typeface="Times New Roman" panose="02020603050405020304" pitchFamily="18" charset="0"/>
              </a:rPr>
              <a:t>(201703165)</a:t>
            </a:r>
            <a:endParaRPr lang="en-US" kern="100" dirty="0">
              <a:solidFill>
                <a:schemeClr val="bg1"/>
              </a:solidFill>
              <a:effectLst>
                <a:glow rad="228600">
                  <a:schemeClr val="accent2">
                    <a:satMod val="175000"/>
                    <a:alpha val="40000"/>
                  </a:schemeClr>
                </a:glow>
              </a:effectLst>
              <a:latin typeface="Aptos" panose="020B0004020202020204" pitchFamily="34" charset="0"/>
              <a:ea typeface="Aptos" panose="020B0004020202020204" pitchFamily="34" charset="0"/>
              <a:cs typeface="Times New Roman" panose="02020603050405020304" pitchFamily="18" charset="0"/>
            </a:endParaRPr>
          </a:p>
          <a:p>
            <a:pPr algn="l"/>
            <a:endParaRPr lang="en-US" dirty="0"/>
          </a:p>
        </p:txBody>
      </p:sp>
    </p:spTree>
    <p:extLst>
      <p:ext uri="{BB962C8B-B14F-4D97-AF65-F5344CB8AC3E}">
        <p14:creationId xmlns:p14="http://schemas.microsoft.com/office/powerpoint/2010/main" val="259920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ttack on Titan: Season 4 [4K]. : r/wallpapers">
            <a:extLst>
              <a:ext uri="{FF2B5EF4-FFF2-40B4-BE49-F238E27FC236}">
                <a16:creationId xmlns:a16="http://schemas.microsoft.com/office/drawing/2014/main" id="{B7FD3C7C-46F3-C190-1CCF-041AA2545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020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96C164-B04E-6DF6-B9CB-42772434BA93}"/>
              </a:ext>
            </a:extLst>
          </p:cNvPr>
          <p:cNvSpPr txBox="1">
            <a:spLocks/>
          </p:cNvSpPr>
          <p:nvPr/>
        </p:nvSpPr>
        <p:spPr>
          <a:xfrm>
            <a:off x="147998" y="182744"/>
            <a:ext cx="2868158" cy="794621"/>
          </a:xfrm>
          <a:prstGeom prst="rect">
            <a:avLst/>
          </a:prstGeom>
          <a:solidFill>
            <a:srgbClr val="FDEE7B">
              <a:alpha val="60000"/>
            </a:srgbClr>
          </a:solidFill>
          <a:ln>
            <a:solidFill>
              <a:schemeClr val="tx1"/>
            </a:solid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effectLst>
                  <a:glow rad="228600">
                    <a:schemeClr val="accent1">
                      <a:satMod val="175000"/>
                      <a:alpha val="40000"/>
                    </a:schemeClr>
                  </a:glow>
                </a:effectLst>
                <a:latin typeface="Imprint MT Shadow" panose="04020605060303030202" pitchFamily="82" charset="0"/>
                <a:ea typeface="ADLaM Display" panose="020F0502020204030204" pitchFamily="2" charset="0"/>
                <a:cs typeface="ADLaM Display" panose="020F0502020204030204" pitchFamily="2" charset="0"/>
              </a:rPr>
              <a:t>Results</a:t>
            </a:r>
          </a:p>
        </p:txBody>
      </p:sp>
      <p:graphicFrame>
        <p:nvGraphicFramePr>
          <p:cNvPr id="3" name="Table 2">
            <a:extLst>
              <a:ext uri="{FF2B5EF4-FFF2-40B4-BE49-F238E27FC236}">
                <a16:creationId xmlns:a16="http://schemas.microsoft.com/office/drawing/2014/main" id="{DC644A3D-5D96-B641-8B9A-E3FA8ED48B93}"/>
              </a:ext>
            </a:extLst>
          </p:cNvPr>
          <p:cNvGraphicFramePr>
            <a:graphicFrameLocks noGrp="1"/>
          </p:cNvGraphicFramePr>
          <p:nvPr>
            <p:extLst>
              <p:ext uri="{D42A27DB-BD31-4B8C-83A1-F6EECF244321}">
                <p14:modId xmlns:p14="http://schemas.microsoft.com/office/powerpoint/2010/main" val="1401575869"/>
              </p:ext>
            </p:extLst>
          </p:nvPr>
        </p:nvGraphicFramePr>
        <p:xfrm>
          <a:off x="219075" y="1840961"/>
          <a:ext cx="5876925" cy="4447127"/>
        </p:xfrm>
        <a:graphic>
          <a:graphicData uri="http://schemas.openxmlformats.org/drawingml/2006/table">
            <a:tbl>
              <a:tblPr firstRow="1" firstCol="1" bandRow="1">
                <a:tableStyleId>{5C22544A-7EE6-4342-B048-85BDC9FD1C3A}</a:tableStyleId>
              </a:tblPr>
              <a:tblGrid>
                <a:gridCol w="301723">
                  <a:extLst>
                    <a:ext uri="{9D8B030D-6E8A-4147-A177-3AD203B41FA5}">
                      <a16:colId xmlns:a16="http://schemas.microsoft.com/office/drawing/2014/main" val="823531066"/>
                    </a:ext>
                  </a:extLst>
                </a:gridCol>
                <a:gridCol w="1410157">
                  <a:extLst>
                    <a:ext uri="{9D8B030D-6E8A-4147-A177-3AD203B41FA5}">
                      <a16:colId xmlns:a16="http://schemas.microsoft.com/office/drawing/2014/main" val="4039560938"/>
                    </a:ext>
                  </a:extLst>
                </a:gridCol>
                <a:gridCol w="914696">
                  <a:extLst>
                    <a:ext uri="{9D8B030D-6E8A-4147-A177-3AD203B41FA5}">
                      <a16:colId xmlns:a16="http://schemas.microsoft.com/office/drawing/2014/main" val="4129382355"/>
                    </a:ext>
                  </a:extLst>
                </a:gridCol>
                <a:gridCol w="3250349">
                  <a:extLst>
                    <a:ext uri="{9D8B030D-6E8A-4147-A177-3AD203B41FA5}">
                      <a16:colId xmlns:a16="http://schemas.microsoft.com/office/drawing/2014/main" val="4133258348"/>
                    </a:ext>
                  </a:extLst>
                </a:gridCol>
              </a:tblGrid>
              <a:tr h="345027">
                <a:tc>
                  <a:txBody>
                    <a:bodyPr/>
                    <a:lstStyle/>
                    <a:p>
                      <a:pPr marL="0" marR="0">
                        <a:lnSpc>
                          <a:spcPct val="115000"/>
                        </a:lnSpc>
                        <a:spcBef>
                          <a:spcPts val="0"/>
                        </a:spcBef>
                        <a:spcAft>
                          <a:spcPts val="0"/>
                        </a:spcAft>
                      </a:pPr>
                      <a:r>
                        <a:rPr lang="en-ZA" sz="1200" kern="100">
                          <a:effectLst/>
                        </a:rPr>
                        <a:t>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name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similarity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genre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50757255"/>
                  </a:ext>
                </a:extLst>
              </a:tr>
              <a:tr h="0">
                <a:tc>
                  <a:txBody>
                    <a:bodyPr/>
                    <a:lstStyle/>
                    <a:p>
                      <a:pPr marL="0" marR="0" algn="r">
                        <a:lnSpc>
                          <a:spcPct val="115000"/>
                        </a:lnSpc>
                        <a:spcBef>
                          <a:spcPts val="0"/>
                        </a:spcBef>
                        <a:spcAft>
                          <a:spcPts val="1200"/>
                        </a:spcAft>
                      </a:pPr>
                      <a:r>
                        <a:rPr lang="en-US" sz="1200" kern="0">
                          <a:effectLst/>
                        </a:rPr>
                        <a:t>10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200"/>
                        </a:spcAft>
                      </a:pPr>
                      <a:r>
                        <a:rPr lang="en-US" sz="1200" b="0" kern="0" dirty="0">
                          <a:effectLst/>
                          <a:highlight>
                            <a:srgbClr val="FFFF00"/>
                          </a:highlight>
                        </a:rPr>
                        <a:t>Dragon Ball Z</a:t>
                      </a:r>
                      <a:endParaRPr lang="en-US" sz="1200" b="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200"/>
                        </a:spcAft>
                      </a:pPr>
                      <a:r>
                        <a:rPr lang="en-US" sz="1200" kern="0">
                          <a:effectLst/>
                        </a:rPr>
                        <a:t>0.885399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200"/>
                        </a:spcAft>
                      </a:pPr>
                      <a:r>
                        <a:rPr lang="en-US" sz="1200" kern="0">
                          <a:effectLst/>
                        </a:rPr>
                        <a:t>Action, Adventure, Comedy, Fantasy, Martial Arts, Shounen, Super Power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8833050"/>
                  </a:ext>
                </a:extLst>
              </a:tr>
              <a:tr h="0">
                <a:tc>
                  <a:txBody>
                    <a:bodyPr/>
                    <a:lstStyle/>
                    <a:p>
                      <a:pPr marL="0" marR="0">
                        <a:lnSpc>
                          <a:spcPct val="115000"/>
                        </a:lnSpc>
                        <a:spcBef>
                          <a:spcPts val="0"/>
                        </a:spcBef>
                        <a:spcAft>
                          <a:spcPts val="0"/>
                        </a:spcAft>
                      </a:pPr>
                      <a:r>
                        <a:rPr lang="en-ZA" sz="1200" kern="100">
                          <a:effectLst/>
                        </a:rPr>
                        <a:t>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Rurouni Kenshin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0.787129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Adventure, Comedy, Historical, Romance, Samurai,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8544616"/>
                  </a:ext>
                </a:extLst>
              </a:tr>
              <a:tr h="0">
                <a:tc>
                  <a:txBody>
                    <a:bodyPr/>
                    <a:lstStyle/>
                    <a:p>
                      <a:pPr marL="0" marR="0">
                        <a:lnSpc>
                          <a:spcPct val="115000"/>
                        </a:lnSpc>
                        <a:spcBef>
                          <a:spcPts val="0"/>
                        </a:spcBef>
                        <a:spcAft>
                          <a:spcPts val="0"/>
                        </a:spcAft>
                      </a:pPr>
                      <a:r>
                        <a:rPr lang="en-ZA" sz="1200" kern="100">
                          <a:effectLst/>
                        </a:rPr>
                        <a:t>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One Piece Film Z</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0.768603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Adventure, Comedy, Drama, Fantasy,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409169"/>
                  </a:ext>
                </a:extLst>
              </a:tr>
              <a:tr h="0">
                <a:tc>
                  <a:txBody>
                    <a:bodyPr/>
                    <a:lstStyle/>
                    <a:p>
                      <a:pPr marL="0" marR="0">
                        <a:lnSpc>
                          <a:spcPct val="115000"/>
                        </a:lnSpc>
                        <a:spcBef>
                          <a:spcPts val="0"/>
                        </a:spcBef>
                        <a:spcAft>
                          <a:spcPts val="0"/>
                        </a:spcAft>
                      </a:pPr>
                      <a:r>
                        <a:rPr lang="en-ZA" sz="1200" kern="100">
                          <a:effectLst/>
                        </a:rPr>
                        <a:t>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Hunter x Hunter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0.767178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Adventure, Super Power, Fantasy,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55291036"/>
                  </a:ext>
                </a:extLst>
              </a:tr>
              <a:tr h="0">
                <a:tc>
                  <a:txBody>
                    <a:bodyPr/>
                    <a:lstStyle/>
                    <a:p>
                      <a:pPr marL="0" marR="0">
                        <a:lnSpc>
                          <a:spcPct val="115000"/>
                        </a:lnSpc>
                        <a:spcBef>
                          <a:spcPts val="0"/>
                        </a:spcBef>
                        <a:spcAft>
                          <a:spcPts val="0"/>
                        </a:spcAft>
                      </a:pPr>
                      <a:r>
                        <a:rPr lang="en-ZA" sz="1200" kern="100">
                          <a:effectLst/>
                        </a:rPr>
                        <a:t>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Yu Yu Hakusho:Ghost Files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0.766122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Comedy, Demons, Supernatural, Martial Arts,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9571238"/>
                  </a:ext>
                </a:extLst>
              </a:tr>
              <a:tr h="0">
                <a:tc>
                  <a:txBody>
                    <a:bodyPr/>
                    <a:lstStyle/>
                    <a:p>
                      <a:pPr marL="0" marR="0">
                        <a:lnSpc>
                          <a:spcPct val="115000"/>
                        </a:lnSpc>
                        <a:spcBef>
                          <a:spcPts val="0"/>
                        </a:spcBef>
                        <a:spcAft>
                          <a:spcPts val="0"/>
                        </a:spcAft>
                      </a:pPr>
                      <a:r>
                        <a:rPr lang="en-ZA" sz="1200" kern="100">
                          <a:effectLst/>
                        </a:rPr>
                        <a:t>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Reborn!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0.753528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Comedy, Shounen, Super Power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2099573"/>
                  </a:ext>
                </a:extLst>
              </a:tr>
              <a:tr h="0">
                <a:tc>
                  <a:txBody>
                    <a:bodyPr/>
                    <a:lstStyle/>
                    <a:p>
                      <a:pPr marL="0" marR="0">
                        <a:lnSpc>
                          <a:spcPct val="115000"/>
                        </a:lnSpc>
                        <a:spcBef>
                          <a:spcPts val="0"/>
                        </a:spcBef>
                        <a:spcAft>
                          <a:spcPts val="0"/>
                        </a:spcAft>
                      </a:pPr>
                      <a:r>
                        <a:rPr lang="en-ZA" sz="1200" kern="100">
                          <a:effectLst/>
                        </a:rPr>
                        <a:t>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One Piece Film Strong World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0.751829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Adventure, Comedy, Drama, Fantasy,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9148973"/>
                  </a:ext>
                </a:extLst>
              </a:tr>
              <a:tr h="0">
                <a:tc>
                  <a:txBody>
                    <a:bodyPr/>
                    <a:lstStyle/>
                    <a:p>
                      <a:pPr marL="0" marR="0">
                        <a:lnSpc>
                          <a:spcPct val="115000"/>
                        </a:lnSpc>
                        <a:spcBef>
                          <a:spcPts val="0"/>
                        </a:spcBef>
                        <a:spcAft>
                          <a:spcPts val="0"/>
                        </a:spcAft>
                      </a:pPr>
                      <a:r>
                        <a:rPr lang="en-ZA" sz="1200" kern="100">
                          <a:effectLst/>
                        </a:rPr>
                        <a:t>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Hunter x Hunter: Greed Island Final</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0.739457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Action, Adventure, Super Power, Fantasy,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3850599"/>
                  </a:ext>
                </a:extLst>
              </a:tr>
              <a:tr h="0">
                <a:tc>
                  <a:txBody>
                    <a:bodyPr/>
                    <a:lstStyle/>
                    <a:p>
                      <a:pPr marL="0" marR="0">
                        <a:lnSpc>
                          <a:spcPct val="115000"/>
                        </a:lnSpc>
                        <a:spcBef>
                          <a:spcPts val="0"/>
                        </a:spcBef>
                        <a:spcAft>
                          <a:spcPts val="0"/>
                        </a:spcAft>
                      </a:pPr>
                      <a:r>
                        <a:rPr lang="en-ZA" sz="1200" kern="100">
                          <a:effectLst/>
                        </a:rPr>
                        <a:t>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Hajime No Ippo:The Fighting!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0.737633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Comedy, Sports, Drama,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7999867"/>
                  </a:ext>
                </a:extLst>
              </a:tr>
              <a:tr h="0">
                <a:tc>
                  <a:txBody>
                    <a:bodyPr/>
                    <a:lstStyle/>
                    <a:p>
                      <a:pPr marL="0" marR="0">
                        <a:lnSpc>
                          <a:spcPct val="115000"/>
                        </a:lnSpc>
                        <a:spcBef>
                          <a:spcPts val="0"/>
                        </a:spcBef>
                        <a:spcAft>
                          <a:spcPts val="0"/>
                        </a:spcAft>
                      </a:pPr>
                      <a:r>
                        <a:rPr lang="en-ZA" sz="1200" kern="100">
                          <a:effectLst/>
                        </a:rPr>
                        <a:t>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Hunter x Hunter: Greed Island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0.737105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dirty="0">
                          <a:effectLst/>
                        </a:rPr>
                        <a:t>Action, Adventure, Super Power, Fantasy, Shounen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2557978"/>
                  </a:ext>
                </a:extLst>
              </a:tr>
            </a:tbl>
          </a:graphicData>
        </a:graphic>
      </p:graphicFrame>
      <p:graphicFrame>
        <p:nvGraphicFramePr>
          <p:cNvPr id="4" name="Table 3">
            <a:extLst>
              <a:ext uri="{FF2B5EF4-FFF2-40B4-BE49-F238E27FC236}">
                <a16:creationId xmlns:a16="http://schemas.microsoft.com/office/drawing/2014/main" id="{646A0654-2DDD-7ECF-81BD-1EA2D0596CDB}"/>
              </a:ext>
            </a:extLst>
          </p:cNvPr>
          <p:cNvGraphicFramePr>
            <a:graphicFrameLocks noGrp="1"/>
          </p:cNvGraphicFramePr>
          <p:nvPr>
            <p:extLst>
              <p:ext uri="{D42A27DB-BD31-4B8C-83A1-F6EECF244321}">
                <p14:modId xmlns:p14="http://schemas.microsoft.com/office/powerpoint/2010/main" val="3326800523"/>
              </p:ext>
            </p:extLst>
          </p:nvPr>
        </p:nvGraphicFramePr>
        <p:xfrm>
          <a:off x="6311900" y="1840961"/>
          <a:ext cx="5796915" cy="4447131"/>
        </p:xfrm>
        <a:graphic>
          <a:graphicData uri="http://schemas.openxmlformats.org/drawingml/2006/table">
            <a:tbl>
              <a:tblPr firstRow="1" firstCol="1" bandRow="1">
                <a:tableStyleId>{5C22544A-7EE6-4342-B048-85BDC9FD1C3A}</a:tableStyleId>
              </a:tblPr>
              <a:tblGrid>
                <a:gridCol w="301625">
                  <a:extLst>
                    <a:ext uri="{9D8B030D-6E8A-4147-A177-3AD203B41FA5}">
                      <a16:colId xmlns:a16="http://schemas.microsoft.com/office/drawing/2014/main" val="1919514143"/>
                    </a:ext>
                  </a:extLst>
                </a:gridCol>
                <a:gridCol w="1409700">
                  <a:extLst>
                    <a:ext uri="{9D8B030D-6E8A-4147-A177-3AD203B41FA5}">
                      <a16:colId xmlns:a16="http://schemas.microsoft.com/office/drawing/2014/main" val="1233113956"/>
                    </a:ext>
                  </a:extLst>
                </a:gridCol>
                <a:gridCol w="932180">
                  <a:extLst>
                    <a:ext uri="{9D8B030D-6E8A-4147-A177-3AD203B41FA5}">
                      <a16:colId xmlns:a16="http://schemas.microsoft.com/office/drawing/2014/main" val="493482993"/>
                    </a:ext>
                  </a:extLst>
                </a:gridCol>
                <a:gridCol w="3153410">
                  <a:extLst>
                    <a:ext uri="{9D8B030D-6E8A-4147-A177-3AD203B41FA5}">
                      <a16:colId xmlns:a16="http://schemas.microsoft.com/office/drawing/2014/main" val="1440963726"/>
                    </a:ext>
                  </a:extLst>
                </a:gridCol>
              </a:tblGrid>
              <a:tr h="445845">
                <a:tc>
                  <a:txBody>
                    <a:bodyPr/>
                    <a:lstStyle/>
                    <a:p>
                      <a:pPr marL="0" marR="0">
                        <a:lnSpc>
                          <a:spcPct val="115000"/>
                        </a:lnSpc>
                        <a:spcBef>
                          <a:spcPts val="0"/>
                        </a:spcBef>
                        <a:spcAft>
                          <a:spcPts val="0"/>
                        </a:spcAft>
                      </a:pPr>
                      <a:r>
                        <a:rPr lang="en-ZA" sz="1200" kern="100">
                          <a:effectLst/>
                        </a:rPr>
                        <a:t>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name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Cosine similarity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genre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0637657"/>
                  </a:ext>
                </a:extLst>
              </a:tr>
              <a:tr h="217263">
                <a:tc>
                  <a:txBody>
                    <a:bodyPr/>
                    <a:lstStyle/>
                    <a:p>
                      <a:pPr marL="0" marR="0">
                        <a:lnSpc>
                          <a:spcPct val="115000"/>
                        </a:lnSpc>
                        <a:spcBef>
                          <a:spcPts val="0"/>
                        </a:spcBef>
                        <a:spcAft>
                          <a:spcPts val="0"/>
                        </a:spcAft>
                      </a:pPr>
                      <a:r>
                        <a:rPr lang="en-US" sz="1200" kern="0">
                          <a:effectLst/>
                        </a:rPr>
                        <a:t>10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b="0" kern="100" dirty="0">
                          <a:effectLst/>
                          <a:highlight>
                            <a:srgbClr val="FFFF00"/>
                          </a:highlight>
                        </a:rPr>
                        <a:t>Dragon Ball Z</a:t>
                      </a:r>
                      <a:endParaRPr lang="en-US" sz="1200" b="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0.983883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Action Adventure Comedy Fantasy Martial-Art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261065"/>
                  </a:ext>
                </a:extLst>
              </a:tr>
              <a:tr h="445845">
                <a:tc>
                  <a:txBody>
                    <a:bodyPr/>
                    <a:lstStyle/>
                    <a:p>
                      <a:pPr marL="0" marR="0">
                        <a:lnSpc>
                          <a:spcPct val="115000"/>
                        </a:lnSpc>
                        <a:spcBef>
                          <a:spcPts val="0"/>
                        </a:spcBef>
                        <a:spcAft>
                          <a:spcPts val="0"/>
                        </a:spcAft>
                      </a:pPr>
                      <a:r>
                        <a:rPr lang="en-ZA" sz="1200" kern="100">
                          <a:effectLst/>
                        </a:rPr>
                        <a:t>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Dragon Ball Super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0.983883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Action Adventure Comedy Super-Power Martial-Ar...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4730748"/>
                  </a:ext>
                </a:extLst>
              </a:tr>
              <a:tr h="445845">
                <a:tc>
                  <a:txBody>
                    <a:bodyPr/>
                    <a:lstStyle/>
                    <a:p>
                      <a:pPr marL="0" marR="0">
                        <a:lnSpc>
                          <a:spcPct val="115000"/>
                        </a:lnSpc>
                        <a:spcBef>
                          <a:spcPts val="0"/>
                        </a:spcBef>
                        <a:spcAft>
                          <a:spcPts val="0"/>
                        </a:spcAft>
                      </a:pPr>
                      <a:r>
                        <a:rPr lang="en-ZA" sz="1200" kern="100">
                          <a:effectLst/>
                        </a:rPr>
                        <a:t>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Dragon Ball Kai (2014)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0.983883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900" kern="100" dirty="0">
                          <a:effectLst/>
                        </a:rPr>
                        <a:t>Action Adventure Comedy Fantasy Martial-Arts S...</a:t>
                      </a:r>
                      <a:endParaRPr lang="en-US" sz="1200" kern="100" dirty="0">
                        <a:effectLst/>
                      </a:endParaRPr>
                    </a:p>
                    <a:p>
                      <a:pPr marL="0" marR="0">
                        <a:lnSpc>
                          <a:spcPct val="115000"/>
                        </a:lnSpc>
                        <a:spcBef>
                          <a:spcPts val="0"/>
                        </a:spcBef>
                        <a:spcAft>
                          <a:spcPts val="0"/>
                        </a:spcAft>
                      </a:pPr>
                      <a:r>
                        <a:rPr lang="en-ZA" sz="1200" kern="100" dirty="0">
                          <a:effectLst/>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4815581"/>
                  </a:ext>
                </a:extLst>
              </a:tr>
              <a:tr h="445845">
                <a:tc>
                  <a:txBody>
                    <a:bodyPr/>
                    <a:lstStyle/>
                    <a:p>
                      <a:pPr marL="0" marR="0">
                        <a:lnSpc>
                          <a:spcPct val="115000"/>
                        </a:lnSpc>
                        <a:spcBef>
                          <a:spcPts val="0"/>
                        </a:spcBef>
                        <a:spcAft>
                          <a:spcPts val="0"/>
                        </a:spcAft>
                      </a:pPr>
                      <a:r>
                        <a:rPr lang="en-ZA" sz="1200" kern="100">
                          <a:effectLst/>
                        </a:rPr>
                        <a:t>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1200"/>
                        </a:spcAft>
                      </a:pPr>
                      <a:r>
                        <a:rPr lang="en-ZA" sz="1200" kern="100">
                          <a:effectLst/>
                        </a:rPr>
                        <a:t>Dragon Ball Kai</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0.983883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Action Adventure Comedy Super-Power Martial-A</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7878669"/>
                  </a:ext>
                </a:extLst>
              </a:tr>
              <a:tr h="445845">
                <a:tc>
                  <a:txBody>
                    <a:bodyPr/>
                    <a:lstStyle/>
                    <a:p>
                      <a:pPr marL="0" marR="0">
                        <a:lnSpc>
                          <a:spcPct val="115000"/>
                        </a:lnSpc>
                        <a:spcBef>
                          <a:spcPts val="0"/>
                        </a:spcBef>
                        <a:spcAft>
                          <a:spcPts val="0"/>
                        </a:spcAft>
                      </a:pPr>
                      <a:r>
                        <a:rPr lang="en-ZA" sz="1200" kern="100">
                          <a:effectLst/>
                        </a:rPr>
                        <a:t>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Naruto: Shippuuden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0.961626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Action Adventure Comedy Super-Power Martial-Ar.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9342482"/>
                  </a:ext>
                </a:extLst>
              </a:tr>
              <a:tr h="445845">
                <a:tc>
                  <a:txBody>
                    <a:bodyPr/>
                    <a:lstStyle/>
                    <a:p>
                      <a:pPr marL="0" marR="0">
                        <a:lnSpc>
                          <a:spcPct val="115000"/>
                        </a:lnSpc>
                        <a:spcBef>
                          <a:spcPts val="0"/>
                        </a:spcBef>
                        <a:spcAft>
                          <a:spcPts val="0"/>
                        </a:spcAft>
                      </a:pPr>
                      <a:r>
                        <a:rPr lang="en-ZA" sz="1200" kern="100">
                          <a:effectLst/>
                        </a:rPr>
                        <a:t>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Naruto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0.961626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tabLst>
                          <a:tab pos="327660" algn="l"/>
                        </a:tabLst>
                      </a:pPr>
                      <a:r>
                        <a:rPr lang="en-ZA" sz="1200" kern="100">
                          <a:effectLst/>
                        </a:rPr>
                        <a:t>Action Adventure Comedy Super-Power Martial-Ar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325801"/>
                  </a:ext>
                </a:extLst>
              </a:tr>
              <a:tr h="445845">
                <a:tc>
                  <a:txBody>
                    <a:bodyPr/>
                    <a:lstStyle/>
                    <a:p>
                      <a:pPr marL="0" marR="0">
                        <a:lnSpc>
                          <a:spcPct val="115000"/>
                        </a:lnSpc>
                        <a:spcBef>
                          <a:spcPts val="0"/>
                        </a:spcBef>
                        <a:spcAft>
                          <a:spcPts val="0"/>
                        </a:spcAft>
                      </a:pPr>
                      <a:r>
                        <a:rPr lang="en-ZA" sz="1200" kern="100">
                          <a:effectLst/>
                        </a:rPr>
                        <a:t>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Flame of Recca</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0.948297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Action Adventure Martial-Arts Shounen Super-Power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9045800"/>
                  </a:ext>
                </a:extLst>
              </a:tr>
              <a:tr h="445845">
                <a:tc>
                  <a:txBody>
                    <a:bodyPr/>
                    <a:lstStyle/>
                    <a:p>
                      <a:pPr marL="0" marR="0">
                        <a:lnSpc>
                          <a:spcPct val="115000"/>
                        </a:lnSpc>
                        <a:spcBef>
                          <a:spcPts val="0"/>
                        </a:spcBef>
                        <a:spcAft>
                          <a:spcPts val="0"/>
                        </a:spcAft>
                      </a:pPr>
                      <a:r>
                        <a:rPr lang="en-ZA" sz="1200" kern="100">
                          <a:effectLst/>
                        </a:rPr>
                        <a:t>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Boruto:Naruto Next Generations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0.948297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Action Adventure Super-Power Martial-Arts Shounen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6567126"/>
                  </a:ext>
                </a:extLst>
              </a:tr>
              <a:tr h="445845">
                <a:tc>
                  <a:txBody>
                    <a:bodyPr/>
                    <a:lstStyle/>
                    <a:p>
                      <a:pPr marL="0" marR="0">
                        <a:lnSpc>
                          <a:spcPct val="115000"/>
                        </a:lnSpc>
                        <a:spcBef>
                          <a:spcPts val="0"/>
                        </a:spcBef>
                        <a:spcAft>
                          <a:spcPts val="0"/>
                        </a:spcAft>
                      </a:pPr>
                      <a:r>
                        <a:rPr lang="en-ZA" sz="1200" kern="100">
                          <a:effectLst/>
                        </a:rPr>
                        <a:t>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Shadow Skill: Eigi</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0.930216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Adventure Fantasy Magic Martial-Arts Super-Pow</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3985019"/>
                  </a:ext>
                </a:extLst>
              </a:tr>
              <a:tr h="217263">
                <a:tc>
                  <a:txBody>
                    <a:bodyPr/>
                    <a:lstStyle/>
                    <a:p>
                      <a:pPr marL="0" marR="0">
                        <a:lnSpc>
                          <a:spcPct val="115000"/>
                        </a:lnSpc>
                        <a:spcBef>
                          <a:spcPts val="0"/>
                        </a:spcBef>
                        <a:spcAft>
                          <a:spcPts val="0"/>
                        </a:spcAft>
                      </a:pPr>
                      <a:r>
                        <a:rPr lang="en-ZA" sz="1200" kern="100">
                          <a:effectLst/>
                        </a:rPr>
                        <a:t>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ZA" sz="1200" kern="100">
                          <a:effectLst/>
                        </a:rPr>
                        <a:t>Wolverine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0.893521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dirty="0">
                          <a:effectLst/>
                        </a:rPr>
                        <a:t>Action Martial-Arts Super-Power</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9553721"/>
                  </a:ext>
                </a:extLst>
              </a:tr>
            </a:tbl>
          </a:graphicData>
        </a:graphic>
      </p:graphicFrame>
      <p:sp>
        <p:nvSpPr>
          <p:cNvPr id="5" name="Rectangle 3">
            <a:extLst>
              <a:ext uri="{FF2B5EF4-FFF2-40B4-BE49-F238E27FC236}">
                <a16:creationId xmlns:a16="http://schemas.microsoft.com/office/drawing/2014/main" id="{EACA9EBD-A7D4-6800-CC13-B1EB5C2A7E3D}"/>
              </a:ext>
            </a:extLst>
          </p:cNvPr>
          <p:cNvSpPr>
            <a:spLocks noChangeArrowheads="1"/>
          </p:cNvSpPr>
          <p:nvPr/>
        </p:nvSpPr>
        <p:spPr bwMode="auto">
          <a:xfrm>
            <a:off x="7354887" y="13837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1905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anime characters&#10;&#10;Description automatically generated">
            <a:extLst>
              <a:ext uri="{FF2B5EF4-FFF2-40B4-BE49-F238E27FC236}">
                <a16:creationId xmlns:a16="http://schemas.microsoft.com/office/drawing/2014/main" id="{CC23EB56-0218-F777-2C93-78B1D6220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81E0E5F8-EFFD-B629-8101-AB601031B385}"/>
              </a:ext>
            </a:extLst>
          </p:cNvPr>
          <p:cNvSpPr/>
          <p:nvPr/>
        </p:nvSpPr>
        <p:spPr>
          <a:xfrm>
            <a:off x="3753134" y="0"/>
            <a:ext cx="4708478" cy="2402006"/>
          </a:xfrm>
          <a:prstGeom prst="rect">
            <a:avLst/>
          </a:prstGeom>
          <a:solidFill>
            <a:srgbClr val="FFC000">
              <a:alpha val="7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red logo&#10;&#10;Description automatically generated">
            <a:extLst>
              <a:ext uri="{FF2B5EF4-FFF2-40B4-BE49-F238E27FC236}">
                <a16:creationId xmlns:a16="http://schemas.microsoft.com/office/drawing/2014/main" id="{3D2FB07E-DC2A-C9CC-1E9C-F30FC6EB18D0}"/>
              </a:ext>
            </a:extLst>
          </p:cNvPr>
          <p:cNvPicPr>
            <a:picLocks noChangeAspect="1"/>
          </p:cNvPicPr>
          <p:nvPr/>
        </p:nvPicPr>
        <p:blipFill>
          <a:blip r:embed="rId4">
            <a:extLst>
              <a:ext uri="{28A0092B-C50C-407E-A947-70E740481C1C}">
                <a14:useLocalDpi xmlns:a14="http://schemas.microsoft.com/office/drawing/2010/main" val="0"/>
              </a:ext>
            </a:extLst>
          </a:blip>
          <a:srcRect t="26151" b="24289"/>
          <a:stretch/>
        </p:blipFill>
        <p:spPr>
          <a:xfrm>
            <a:off x="3753134" y="211540"/>
            <a:ext cx="4764034" cy="2361064"/>
          </a:xfrm>
          <a:prstGeom prst="rect">
            <a:avLst/>
          </a:prstGeom>
        </p:spPr>
      </p:pic>
      <p:sp>
        <p:nvSpPr>
          <p:cNvPr id="11" name="Rectangle 10">
            <a:extLst>
              <a:ext uri="{FF2B5EF4-FFF2-40B4-BE49-F238E27FC236}">
                <a16:creationId xmlns:a16="http://schemas.microsoft.com/office/drawing/2014/main" id="{2389FF6E-912E-C908-FB10-F943F020CD82}"/>
              </a:ext>
            </a:extLst>
          </p:cNvPr>
          <p:cNvSpPr/>
          <p:nvPr/>
        </p:nvSpPr>
        <p:spPr>
          <a:xfrm>
            <a:off x="1339630" y="3341492"/>
            <a:ext cx="5735862" cy="2813207"/>
          </a:xfrm>
          <a:prstGeom prst="rect">
            <a:avLst/>
          </a:prstGeom>
          <a:solidFill>
            <a:srgbClr val="FF0000">
              <a:alpha val="7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re outline">
            <a:extLst>
              <a:ext uri="{FF2B5EF4-FFF2-40B4-BE49-F238E27FC236}">
                <a16:creationId xmlns:a16="http://schemas.microsoft.com/office/drawing/2014/main" id="{3D53165D-FCD7-7BF9-781A-FD40F03337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9630" y="4109619"/>
            <a:ext cx="2132588" cy="2132588"/>
          </a:xfrm>
          <a:prstGeom prst="rect">
            <a:avLst/>
          </a:prstGeom>
        </p:spPr>
      </p:pic>
      <p:pic>
        <p:nvPicPr>
          <p:cNvPr id="16" name="Graphic 15" descr="Fire with solid fill">
            <a:extLst>
              <a:ext uri="{FF2B5EF4-FFF2-40B4-BE49-F238E27FC236}">
                <a16:creationId xmlns:a16="http://schemas.microsoft.com/office/drawing/2014/main" id="{A22A9CB8-D2DC-9B42-884C-60E50FEAFD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9630" y="2703014"/>
            <a:ext cx="2132588" cy="2132588"/>
          </a:xfrm>
          <a:prstGeom prst="rect">
            <a:avLst/>
          </a:prstGeom>
        </p:spPr>
      </p:pic>
      <p:sp>
        <p:nvSpPr>
          <p:cNvPr id="17" name="TextBox 16">
            <a:extLst>
              <a:ext uri="{FF2B5EF4-FFF2-40B4-BE49-F238E27FC236}">
                <a16:creationId xmlns:a16="http://schemas.microsoft.com/office/drawing/2014/main" id="{78E1C124-35A5-2881-8601-D920D1592140}"/>
              </a:ext>
            </a:extLst>
          </p:cNvPr>
          <p:cNvSpPr txBox="1"/>
          <p:nvPr/>
        </p:nvSpPr>
        <p:spPr>
          <a:xfrm>
            <a:off x="3343701" y="3875964"/>
            <a:ext cx="2752299" cy="584775"/>
          </a:xfrm>
          <a:prstGeom prst="rect">
            <a:avLst/>
          </a:prstGeom>
          <a:noFill/>
        </p:spPr>
        <p:txBody>
          <a:bodyPr wrap="square" rtlCol="0">
            <a:spAutoFit/>
          </a:bodyPr>
          <a:lstStyle/>
          <a:p>
            <a:r>
              <a:rPr lang="en-US" sz="3200" b="1" dirty="0">
                <a:solidFill>
                  <a:srgbClr val="FFC000"/>
                </a:solidFill>
              </a:rPr>
              <a:t>Model API</a:t>
            </a:r>
          </a:p>
        </p:txBody>
      </p:sp>
      <p:sp>
        <p:nvSpPr>
          <p:cNvPr id="18" name="TextBox 17">
            <a:extLst>
              <a:ext uri="{FF2B5EF4-FFF2-40B4-BE49-F238E27FC236}">
                <a16:creationId xmlns:a16="http://schemas.microsoft.com/office/drawing/2014/main" id="{A89B0513-EF65-82B8-D977-21323ADF6891}"/>
              </a:ext>
            </a:extLst>
          </p:cNvPr>
          <p:cNvSpPr txBox="1"/>
          <p:nvPr/>
        </p:nvSpPr>
        <p:spPr>
          <a:xfrm>
            <a:off x="3343701" y="4936478"/>
            <a:ext cx="3969224" cy="584775"/>
          </a:xfrm>
          <a:prstGeom prst="rect">
            <a:avLst/>
          </a:prstGeom>
          <a:noFill/>
        </p:spPr>
        <p:txBody>
          <a:bodyPr wrap="square" rtlCol="0">
            <a:spAutoFit/>
          </a:bodyPr>
          <a:lstStyle/>
          <a:p>
            <a:r>
              <a:rPr lang="en-US" sz="3200" b="1" dirty="0">
                <a:solidFill>
                  <a:srgbClr val="FFC000"/>
                </a:solidFill>
              </a:rPr>
              <a:t>Method use cases</a:t>
            </a:r>
          </a:p>
        </p:txBody>
      </p:sp>
    </p:spTree>
    <p:extLst>
      <p:ext uri="{BB962C8B-B14F-4D97-AF65-F5344CB8AC3E}">
        <p14:creationId xmlns:p14="http://schemas.microsoft.com/office/powerpoint/2010/main" val="2723886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house on an island with palm trees and a yellow trail&#10;&#10;Description automatically generated">
            <a:extLst>
              <a:ext uri="{FF2B5EF4-FFF2-40B4-BE49-F238E27FC236}">
                <a16:creationId xmlns:a16="http://schemas.microsoft.com/office/drawing/2014/main" id="{9EF610BA-084A-BB0B-921A-FC1D3908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530" y="-352928"/>
            <a:ext cx="17284530" cy="7241458"/>
          </a:xfrm>
          <a:prstGeom prst="rect">
            <a:avLst/>
          </a:prstGeom>
        </p:spPr>
      </p:pic>
      <p:sp>
        <p:nvSpPr>
          <p:cNvPr id="10" name="Rectangle 9">
            <a:extLst>
              <a:ext uri="{FF2B5EF4-FFF2-40B4-BE49-F238E27FC236}">
                <a16:creationId xmlns:a16="http://schemas.microsoft.com/office/drawing/2014/main" id="{7F929F11-B81B-170D-1DB8-41F9078102D4}"/>
              </a:ext>
            </a:extLst>
          </p:cNvPr>
          <p:cNvSpPr/>
          <p:nvPr/>
        </p:nvSpPr>
        <p:spPr>
          <a:xfrm>
            <a:off x="4754880" y="2362200"/>
            <a:ext cx="7437120" cy="4526330"/>
          </a:xfrm>
          <a:prstGeom prst="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6156F-9F07-918F-228E-6BABD6AD64F8}"/>
              </a:ext>
            </a:extLst>
          </p:cNvPr>
          <p:cNvSpPr>
            <a:spLocks noGrp="1"/>
          </p:cNvSpPr>
          <p:nvPr>
            <p:ph type="title"/>
          </p:nvPr>
        </p:nvSpPr>
        <p:spPr>
          <a:xfrm>
            <a:off x="8340213" y="2103437"/>
            <a:ext cx="3335594" cy="1325563"/>
          </a:xfrm>
        </p:spPr>
        <p:txBody>
          <a:bodyPr/>
          <a:lstStyle/>
          <a:p>
            <a:r>
              <a:rPr lang="en-US" sz="4400" dirty="0">
                <a:effectLst/>
                <a:latin typeface="Arial" panose="020B0604020202020204" pitchFamily="34" charset="0"/>
                <a:ea typeface="Aptos" panose="020B0004020202020204" pitchFamily="34" charset="0"/>
              </a:rPr>
              <a:t>References</a:t>
            </a:r>
            <a:endParaRPr lang="en-US" dirty="0"/>
          </a:p>
        </p:txBody>
      </p:sp>
      <p:pic>
        <p:nvPicPr>
          <p:cNvPr id="5" name="Content Placeholder 4">
            <a:extLst>
              <a:ext uri="{FF2B5EF4-FFF2-40B4-BE49-F238E27FC236}">
                <a16:creationId xmlns:a16="http://schemas.microsoft.com/office/drawing/2014/main" id="{22957508-61D9-F883-F0DD-A75EAC3FD07A}"/>
              </a:ext>
            </a:extLst>
          </p:cNvPr>
          <p:cNvPicPr>
            <a:picLocks noGrp="1" noChangeAspect="1"/>
          </p:cNvPicPr>
          <p:nvPr>
            <p:ph idx="1"/>
          </p:nvPr>
        </p:nvPicPr>
        <p:blipFill rotWithShape="1">
          <a:blip r:embed="rId4"/>
          <a:srcRect l="1" t="-28029" r="-2578" b="8600"/>
          <a:stretch/>
        </p:blipFill>
        <p:spPr>
          <a:xfrm>
            <a:off x="4915154" y="2377440"/>
            <a:ext cx="7276846" cy="4480561"/>
          </a:xfrm>
          <a:prstGeom prst="rect">
            <a:avLst/>
          </a:prstGeom>
        </p:spPr>
      </p:pic>
    </p:spTree>
    <p:extLst>
      <p:ext uri="{BB962C8B-B14F-4D97-AF65-F5344CB8AC3E}">
        <p14:creationId xmlns:p14="http://schemas.microsoft.com/office/powerpoint/2010/main" val="54431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person in an orange outfit&#10;&#10;Description automatically generated">
            <a:extLst>
              <a:ext uri="{FF2B5EF4-FFF2-40B4-BE49-F238E27FC236}">
                <a16:creationId xmlns:a16="http://schemas.microsoft.com/office/drawing/2014/main" id="{71FBF37E-6277-306C-1D38-FF7839D24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3644"/>
          </a:xfrm>
          <a:prstGeom prst="rect">
            <a:avLst/>
          </a:prstGeom>
        </p:spPr>
      </p:pic>
      <p:pic>
        <p:nvPicPr>
          <p:cNvPr id="9" name="Picture 8" descr="A yellow and red text on a black background&#10;&#10;Description automatically generated">
            <a:extLst>
              <a:ext uri="{FF2B5EF4-FFF2-40B4-BE49-F238E27FC236}">
                <a16:creationId xmlns:a16="http://schemas.microsoft.com/office/drawing/2014/main" id="{2B51AEAA-B7F9-3974-BF09-2BE4CFDBB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180" y="2034070"/>
            <a:ext cx="4301820" cy="3054124"/>
          </a:xfrm>
          <a:prstGeom prst="rect">
            <a:avLst/>
          </a:prstGeom>
        </p:spPr>
      </p:pic>
    </p:spTree>
    <p:extLst>
      <p:ext uri="{BB962C8B-B14F-4D97-AF65-F5344CB8AC3E}">
        <p14:creationId xmlns:p14="http://schemas.microsoft.com/office/powerpoint/2010/main" val="32078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of a person sitting on a ledge&#10;&#10;Description automatically generated">
            <a:extLst>
              <a:ext uri="{FF2B5EF4-FFF2-40B4-BE49-F238E27FC236}">
                <a16:creationId xmlns:a16="http://schemas.microsoft.com/office/drawing/2014/main" id="{438C6118-8F8E-E78B-9DEC-5079B0DA5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C44789F-178F-FC5D-A3DD-0EBAB81FF2A2}"/>
              </a:ext>
            </a:extLst>
          </p:cNvPr>
          <p:cNvSpPr>
            <a:spLocks noGrp="1"/>
          </p:cNvSpPr>
          <p:nvPr>
            <p:ph idx="1"/>
          </p:nvPr>
        </p:nvSpPr>
        <p:spPr>
          <a:xfrm>
            <a:off x="961871" y="2753263"/>
            <a:ext cx="9987116" cy="3200400"/>
          </a:xfrm>
          <a:solidFill>
            <a:srgbClr val="000000">
              <a:alpha val="89804"/>
            </a:srgbClr>
          </a:solidFill>
          <a:ln>
            <a:noFill/>
          </a:ln>
        </p:spPr>
        <p:txBody>
          <a:bodyPr>
            <a:normAutofit/>
          </a:bodyPr>
          <a:lstStyle/>
          <a:p>
            <a:pPr algn="ctr"/>
            <a:r>
              <a:rPr lang="en-US" dirty="0">
                <a:solidFill>
                  <a:srgbClr val="FF0000"/>
                </a:solidFill>
              </a:rPr>
              <a:t>Current recommender systems used by anime streaming services struggle with recommending diverse content.</a:t>
            </a:r>
          </a:p>
          <a:p>
            <a:pPr algn="ctr"/>
            <a:r>
              <a:rPr lang="en-US" dirty="0">
                <a:solidFill>
                  <a:srgbClr val="FF0000"/>
                </a:solidFill>
              </a:rPr>
              <a:t>A recommendation system with increased recommendation diversity would increase content consumption, loyalty and product satisfaction among users. </a:t>
            </a:r>
          </a:p>
          <a:p>
            <a:pPr algn="ctr"/>
            <a:r>
              <a:rPr lang="en-US" dirty="0">
                <a:solidFill>
                  <a:srgbClr val="FF0000"/>
                </a:solidFill>
              </a:rPr>
              <a:t>This would be of benefit to anime streaming services like Crunchyroll, </a:t>
            </a:r>
            <a:r>
              <a:rPr lang="en-US" dirty="0" err="1">
                <a:solidFill>
                  <a:srgbClr val="FF0000"/>
                </a:solidFill>
              </a:rPr>
              <a:t>Funimation</a:t>
            </a:r>
            <a:r>
              <a:rPr lang="en-US" dirty="0">
                <a:solidFill>
                  <a:srgbClr val="FF0000"/>
                </a:solidFill>
              </a:rPr>
              <a:t>, Netflix, or Hulu.</a:t>
            </a:r>
          </a:p>
        </p:txBody>
      </p:sp>
      <p:pic>
        <p:nvPicPr>
          <p:cNvPr id="5" name="Picture 4">
            <a:extLst>
              <a:ext uri="{FF2B5EF4-FFF2-40B4-BE49-F238E27FC236}">
                <a16:creationId xmlns:a16="http://schemas.microsoft.com/office/drawing/2014/main" id="{F665267A-2899-EF62-F316-1B222A39F565}"/>
              </a:ext>
            </a:extLst>
          </p:cNvPr>
          <p:cNvPicPr>
            <a:picLocks noChangeAspect="1"/>
          </p:cNvPicPr>
          <p:nvPr/>
        </p:nvPicPr>
        <p:blipFill>
          <a:blip r:embed="rId4"/>
          <a:stretch>
            <a:fillRect/>
          </a:stretch>
        </p:blipFill>
        <p:spPr>
          <a:xfrm>
            <a:off x="1243012" y="-256099"/>
            <a:ext cx="9705975" cy="2105025"/>
          </a:xfrm>
          <a:prstGeom prst="rect">
            <a:avLst/>
          </a:prstGeom>
        </p:spPr>
      </p:pic>
    </p:spTree>
    <p:extLst>
      <p:ext uri="{BB962C8B-B14F-4D97-AF65-F5344CB8AC3E}">
        <p14:creationId xmlns:p14="http://schemas.microsoft.com/office/powerpoint/2010/main" val="476579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oup of cartoon characters&#10;&#10;Description automatically generated">
            <a:extLst>
              <a:ext uri="{FF2B5EF4-FFF2-40B4-BE49-F238E27FC236}">
                <a16:creationId xmlns:a16="http://schemas.microsoft.com/office/drawing/2014/main" id="{BAD59B61-DCF9-0138-F103-45D731A6F2E0}"/>
              </a:ext>
            </a:extLst>
          </p:cNvPr>
          <p:cNvPicPr>
            <a:picLocks noChangeAspect="1"/>
          </p:cNvPicPr>
          <p:nvPr/>
        </p:nvPicPr>
        <p:blipFill rotWithShape="1">
          <a:blip r:embed="rId2">
            <a:extLst>
              <a:ext uri="{28A0092B-C50C-407E-A947-70E740481C1C}">
                <a14:useLocalDpi xmlns:a14="http://schemas.microsoft.com/office/drawing/2010/main" val="0"/>
              </a:ext>
            </a:extLst>
          </a:blip>
          <a:srcRect t="4133" r="448" b="4331"/>
          <a:stretch/>
        </p:blipFill>
        <p:spPr>
          <a:xfrm>
            <a:off x="-7277" y="-1"/>
            <a:ext cx="12192000" cy="6858001"/>
          </a:xfrm>
          <a:prstGeom prst="rect">
            <a:avLst/>
          </a:prstGeom>
        </p:spPr>
      </p:pic>
      <p:sp>
        <p:nvSpPr>
          <p:cNvPr id="11" name="Rectangle 10">
            <a:extLst>
              <a:ext uri="{FF2B5EF4-FFF2-40B4-BE49-F238E27FC236}">
                <a16:creationId xmlns:a16="http://schemas.microsoft.com/office/drawing/2014/main" id="{435DCCDB-15FE-9C14-F551-58B89952D9FA}"/>
              </a:ext>
            </a:extLst>
          </p:cNvPr>
          <p:cNvSpPr/>
          <p:nvPr/>
        </p:nvSpPr>
        <p:spPr>
          <a:xfrm>
            <a:off x="3382394" y="-31526"/>
            <a:ext cx="5412658" cy="1946787"/>
          </a:xfrm>
          <a:prstGeom prst="rect">
            <a:avLst/>
          </a:prstGeom>
          <a:solidFill>
            <a:srgbClr val="FFFFFF">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86ED03-D28A-E90F-AB56-0B6D12741CB4}"/>
              </a:ext>
            </a:extLst>
          </p:cNvPr>
          <p:cNvSpPr/>
          <p:nvPr/>
        </p:nvSpPr>
        <p:spPr>
          <a:xfrm>
            <a:off x="1280651" y="2524005"/>
            <a:ext cx="3910781" cy="2224976"/>
          </a:xfrm>
          <a:prstGeom prst="rect">
            <a:avLst/>
          </a:prstGeom>
          <a:solidFill>
            <a:srgbClr val="FFFFFF">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kern="100" dirty="0">
                <a:solidFill>
                  <a:srgbClr val="C00000"/>
                </a:solidFill>
                <a:effectLst>
                  <a:glow rad="228600">
                    <a:schemeClr val="accent2">
                      <a:satMod val="175000"/>
                      <a:alpha val="40000"/>
                    </a:schemeClr>
                  </a:glow>
                </a:effectLst>
                <a:latin typeface="Aptos" panose="020B0004020202020204" pitchFamily="34" charset="0"/>
                <a:ea typeface="Aptos" panose="020B0004020202020204" pitchFamily="34" charset="0"/>
                <a:cs typeface="Times New Roman" panose="02020603050405020304" pitchFamily="18" charset="0"/>
              </a:rPr>
              <a:t>Recommend 10 anime titles based on what other people enjoy</a:t>
            </a:r>
          </a:p>
        </p:txBody>
      </p:sp>
      <p:sp>
        <p:nvSpPr>
          <p:cNvPr id="13" name="Rectangle 12">
            <a:extLst>
              <a:ext uri="{FF2B5EF4-FFF2-40B4-BE49-F238E27FC236}">
                <a16:creationId xmlns:a16="http://schemas.microsoft.com/office/drawing/2014/main" id="{8CBA8A43-108C-1B3B-CBF1-DB3FB9C6F538}"/>
              </a:ext>
            </a:extLst>
          </p:cNvPr>
          <p:cNvSpPr/>
          <p:nvPr/>
        </p:nvSpPr>
        <p:spPr>
          <a:xfrm>
            <a:off x="6592529" y="2524005"/>
            <a:ext cx="3780503" cy="2224976"/>
          </a:xfrm>
          <a:prstGeom prst="rect">
            <a:avLst/>
          </a:prstGeom>
          <a:solidFill>
            <a:srgbClr val="FFFFFF">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15000"/>
              </a:lnSpc>
              <a:spcBef>
                <a:spcPts val="0"/>
              </a:spcBef>
              <a:spcAft>
                <a:spcPts val="800"/>
              </a:spcAft>
            </a:pPr>
            <a:r>
              <a:rPr lang="en-US" sz="2800" b="1" kern="100" dirty="0">
                <a:solidFill>
                  <a:srgbClr val="002060"/>
                </a:solidFill>
                <a:effectLst>
                  <a:glow rad="228600">
                    <a:schemeClr val="accent4">
                      <a:satMod val="175000"/>
                      <a:alpha val="40000"/>
                    </a:schemeClr>
                  </a:glow>
                </a:effectLst>
                <a:latin typeface="Aptos" panose="020B0004020202020204" pitchFamily="34" charset="0"/>
                <a:cs typeface="Times New Roman" panose="02020603050405020304" pitchFamily="18" charset="0"/>
              </a:rPr>
              <a:t>Recommend 10 anime titles based on the </a:t>
            </a:r>
            <a:r>
              <a:rPr lang="en-ZA" sz="2800" b="1" kern="100" dirty="0">
                <a:solidFill>
                  <a:srgbClr val="002060"/>
                </a:solidFill>
                <a:effectLst>
                  <a:glow rad="228600">
                    <a:schemeClr val="accent4">
                      <a:satMod val="175000"/>
                      <a:alpha val="40000"/>
                    </a:schemeClr>
                  </a:glow>
                </a:effectLst>
                <a:latin typeface="Aptos" panose="020B0004020202020204" pitchFamily="34" charset="0"/>
                <a:cs typeface="Times New Roman" panose="02020603050405020304" pitchFamily="18" charset="0"/>
              </a:rPr>
              <a:t>features of other similar anime </a:t>
            </a:r>
            <a:endParaRPr lang="en-US" sz="2800" b="1" kern="100" dirty="0">
              <a:solidFill>
                <a:srgbClr val="002060"/>
              </a:solidFill>
              <a:effectLst>
                <a:glow rad="228600">
                  <a:schemeClr val="accent4">
                    <a:satMod val="175000"/>
                    <a:alpha val="40000"/>
                  </a:schemeClr>
                </a:glow>
              </a:effectLst>
              <a:latin typeface="Aptos" panose="020B0004020202020204" pitchFamily="34" charset="0"/>
              <a:cs typeface="Times New Roman" panose="02020603050405020304" pitchFamily="18" charset="0"/>
            </a:endParaRPr>
          </a:p>
        </p:txBody>
      </p:sp>
      <p:pic>
        <p:nvPicPr>
          <p:cNvPr id="3082" name="Picture 10">
            <a:extLst>
              <a:ext uri="{FF2B5EF4-FFF2-40B4-BE49-F238E27FC236}">
                <a16:creationId xmlns:a16="http://schemas.microsoft.com/office/drawing/2014/main" id="{AECC56E4-6393-5B10-3BCC-1CE7088B9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124" y="73644"/>
            <a:ext cx="4747752" cy="173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4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D wallpaper of Going Merry ship from One Piece sailing under a blue sky.">
            <a:extLst>
              <a:ext uri="{FF2B5EF4-FFF2-40B4-BE49-F238E27FC236}">
                <a16:creationId xmlns:a16="http://schemas.microsoft.com/office/drawing/2014/main" id="{BE772F6E-AA00-D1DF-BB37-691475435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7">
            <a:extLst>
              <a:ext uri="{FF2B5EF4-FFF2-40B4-BE49-F238E27FC236}">
                <a16:creationId xmlns:a16="http://schemas.microsoft.com/office/drawing/2014/main" id="{2D93D82E-554A-4151-5754-88E1127DD108}"/>
              </a:ext>
            </a:extLst>
          </p:cNvPr>
          <p:cNvGraphicFramePr>
            <a:graphicFrameLocks noGrp="1"/>
          </p:cNvGraphicFramePr>
          <p:nvPr>
            <p:ph idx="1"/>
            <p:extLst>
              <p:ext uri="{D42A27DB-BD31-4B8C-83A1-F6EECF244321}">
                <p14:modId xmlns:p14="http://schemas.microsoft.com/office/powerpoint/2010/main" val="1252657456"/>
              </p:ext>
            </p:extLst>
          </p:nvPr>
        </p:nvGraphicFramePr>
        <p:xfrm>
          <a:off x="884903" y="707923"/>
          <a:ext cx="11307097" cy="598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Arrow Connector 15">
            <a:extLst>
              <a:ext uri="{FF2B5EF4-FFF2-40B4-BE49-F238E27FC236}">
                <a16:creationId xmlns:a16="http://schemas.microsoft.com/office/drawing/2014/main" id="{EE943D9C-0503-8BDA-03BA-E82534F314A4}"/>
              </a:ext>
            </a:extLst>
          </p:cNvPr>
          <p:cNvCxnSpPr>
            <a:cxnSpLocks/>
          </p:cNvCxnSpPr>
          <p:nvPr/>
        </p:nvCxnSpPr>
        <p:spPr>
          <a:xfrm flipV="1">
            <a:off x="10208463" y="4616980"/>
            <a:ext cx="595343" cy="781533"/>
          </a:xfrm>
          <a:prstGeom prst="straightConnector1">
            <a:avLst/>
          </a:prstGeom>
          <a:ln w="38100">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7AE34E2-61F4-8F7A-ED44-10FF323EF85D}"/>
              </a:ext>
            </a:extLst>
          </p:cNvPr>
          <p:cNvCxnSpPr>
            <a:cxnSpLocks/>
          </p:cNvCxnSpPr>
          <p:nvPr/>
        </p:nvCxnSpPr>
        <p:spPr>
          <a:xfrm>
            <a:off x="9622830" y="2313140"/>
            <a:ext cx="1445343" cy="1006585"/>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B25209-B34D-CADA-7D07-FAF84474C581}"/>
              </a:ext>
            </a:extLst>
          </p:cNvPr>
          <p:cNvCxnSpPr>
            <a:cxnSpLocks/>
          </p:cNvCxnSpPr>
          <p:nvPr/>
        </p:nvCxnSpPr>
        <p:spPr>
          <a:xfrm flipH="1">
            <a:off x="5792428" y="5686093"/>
            <a:ext cx="1269591" cy="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BD83CE1-1AE6-104F-2604-9C3527A94776}"/>
              </a:ext>
            </a:extLst>
          </p:cNvPr>
          <p:cNvCxnSpPr>
            <a:cxnSpLocks/>
          </p:cNvCxnSpPr>
          <p:nvPr/>
        </p:nvCxnSpPr>
        <p:spPr>
          <a:xfrm flipH="1" flipV="1">
            <a:off x="1737237" y="4178887"/>
            <a:ext cx="862779" cy="110613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5FE2822-159A-AFA3-45F5-F52BF2C3BA57}"/>
              </a:ext>
            </a:extLst>
          </p:cNvPr>
          <p:cNvCxnSpPr>
            <a:cxnSpLocks/>
          </p:cNvCxnSpPr>
          <p:nvPr/>
        </p:nvCxnSpPr>
        <p:spPr>
          <a:xfrm flipV="1">
            <a:off x="3831633" y="2210024"/>
            <a:ext cx="848030" cy="2711555"/>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A30FD41F-4AA7-9D3E-F041-02E0554CE5A5}"/>
              </a:ext>
            </a:extLst>
          </p:cNvPr>
          <p:cNvCxnSpPr>
            <a:cxnSpLocks/>
          </p:cNvCxnSpPr>
          <p:nvPr/>
        </p:nvCxnSpPr>
        <p:spPr>
          <a:xfrm>
            <a:off x="7547425" y="1194043"/>
            <a:ext cx="1285568" cy="529860"/>
          </a:xfrm>
          <a:prstGeom prst="bentConnector3">
            <a:avLst/>
          </a:prstGeom>
          <a:ln w="38100">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3" name="Picture 42" descr="A blue and red text on a black background&#10;&#10;Description automatically generated">
            <a:extLst>
              <a:ext uri="{FF2B5EF4-FFF2-40B4-BE49-F238E27FC236}">
                <a16:creationId xmlns:a16="http://schemas.microsoft.com/office/drawing/2014/main" id="{BD154A67-A2F6-723A-C742-504D0617FA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97117"/>
            <a:ext cx="2391697" cy="976298"/>
          </a:xfrm>
          <a:prstGeom prst="rect">
            <a:avLst/>
          </a:prstGeom>
        </p:spPr>
      </p:pic>
      <p:pic>
        <p:nvPicPr>
          <p:cNvPr id="45" name="Picture 44" descr="A blue and white logo with a yellow hat and bones&#10;&#10;Description automatically generated">
            <a:extLst>
              <a:ext uri="{FF2B5EF4-FFF2-40B4-BE49-F238E27FC236}">
                <a16:creationId xmlns:a16="http://schemas.microsoft.com/office/drawing/2014/main" id="{A24ED228-CF9F-421E-ED23-E31B9F0F86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8627" y="963416"/>
            <a:ext cx="2215945" cy="991115"/>
          </a:xfrm>
          <a:prstGeom prst="rect">
            <a:avLst/>
          </a:prstGeom>
        </p:spPr>
      </p:pic>
      <p:sp>
        <p:nvSpPr>
          <p:cNvPr id="2" name="TextBox 1">
            <a:extLst>
              <a:ext uri="{FF2B5EF4-FFF2-40B4-BE49-F238E27FC236}">
                <a16:creationId xmlns:a16="http://schemas.microsoft.com/office/drawing/2014/main" id="{F61664D4-3E14-F411-C205-891285415B03}"/>
              </a:ext>
            </a:extLst>
          </p:cNvPr>
          <p:cNvSpPr txBox="1"/>
          <p:nvPr/>
        </p:nvSpPr>
        <p:spPr>
          <a:xfrm>
            <a:off x="5363496" y="2528142"/>
            <a:ext cx="2418735" cy="646331"/>
          </a:xfrm>
          <a:prstGeom prst="rect">
            <a:avLst/>
          </a:prstGeom>
          <a:noFill/>
        </p:spPr>
        <p:txBody>
          <a:bodyPr wrap="square" rtlCol="0">
            <a:spAutoFit/>
          </a:bodyPr>
          <a:lstStyle/>
          <a:p>
            <a:r>
              <a:rPr lang="en-US" sz="3600" b="1" dirty="0">
                <a:solidFill>
                  <a:srgbClr val="00B050"/>
                </a:solidFill>
              </a:rPr>
              <a:t>CRISP-DM</a:t>
            </a:r>
          </a:p>
        </p:txBody>
      </p:sp>
      <p:pic>
        <p:nvPicPr>
          <p:cNvPr id="4" name="Graphic 3" descr="Database outline">
            <a:extLst>
              <a:ext uri="{FF2B5EF4-FFF2-40B4-BE49-F238E27FC236}">
                <a16:creationId xmlns:a16="http://schemas.microsoft.com/office/drawing/2014/main" id="{2F5D1247-A8F7-D0A9-8365-CFBBCDD67C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5663" y="3264487"/>
            <a:ext cx="914400" cy="914400"/>
          </a:xfrm>
          <a:prstGeom prst="rect">
            <a:avLst/>
          </a:prstGeom>
        </p:spPr>
      </p:pic>
    </p:spTree>
    <p:extLst>
      <p:ext uri="{BB962C8B-B14F-4D97-AF65-F5344CB8AC3E}">
        <p14:creationId xmlns:p14="http://schemas.microsoft.com/office/powerpoint/2010/main" val="54946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ying on a grass field&#10;&#10;Description automatically generated">
            <a:extLst>
              <a:ext uri="{FF2B5EF4-FFF2-40B4-BE49-F238E27FC236}">
                <a16:creationId xmlns:a16="http://schemas.microsoft.com/office/drawing/2014/main" id="{6DEC0D9E-8509-A518-8EF1-D85801209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Isosceles Triangle 5">
            <a:extLst>
              <a:ext uri="{FF2B5EF4-FFF2-40B4-BE49-F238E27FC236}">
                <a16:creationId xmlns:a16="http://schemas.microsoft.com/office/drawing/2014/main" id="{86087C2F-EFEE-3712-E9D8-E7E0BD76ED79}"/>
              </a:ext>
            </a:extLst>
          </p:cNvPr>
          <p:cNvSpPr/>
          <p:nvPr/>
        </p:nvSpPr>
        <p:spPr>
          <a:xfrm rot="10800000">
            <a:off x="3613355" y="-1"/>
            <a:ext cx="8563775" cy="4232788"/>
          </a:xfrm>
          <a:prstGeom prst="triangle">
            <a:avLst>
              <a:gd name="adj" fmla="val 0"/>
            </a:avLst>
          </a:prstGeom>
          <a:solidFill>
            <a:srgbClr val="156082">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7E2C3C-9B6C-0883-7F87-A0A807D2DA3C}"/>
              </a:ext>
            </a:extLst>
          </p:cNvPr>
          <p:cNvSpPr/>
          <p:nvPr/>
        </p:nvSpPr>
        <p:spPr>
          <a:xfrm>
            <a:off x="7666857" y="1299573"/>
            <a:ext cx="4456410" cy="1479601"/>
          </a:xfrm>
          <a:prstGeom prst="rect">
            <a:avLst/>
          </a:prstGeom>
          <a:solidFill>
            <a:schemeClr val="tx1">
              <a:lumMod val="95000"/>
              <a:lumOff val="5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B8D97-7B64-9BA7-CF97-EB7EA667E4E9}"/>
              </a:ext>
            </a:extLst>
          </p:cNvPr>
          <p:cNvSpPr>
            <a:spLocks noGrp="1"/>
          </p:cNvSpPr>
          <p:nvPr>
            <p:ph type="title"/>
          </p:nvPr>
        </p:nvSpPr>
        <p:spPr>
          <a:xfrm>
            <a:off x="7895242" y="1453611"/>
            <a:ext cx="4122294" cy="1325563"/>
          </a:xfrm>
        </p:spPr>
        <p:txBody>
          <a:bodyPr>
            <a:normAutofit/>
          </a:bodyPr>
          <a:lstStyle/>
          <a:p>
            <a:r>
              <a:rPr lang="en-US" dirty="0">
                <a:ln w="3175">
                  <a:noFill/>
                </a:ln>
                <a:solidFill>
                  <a:schemeClr val="bg1"/>
                </a:solidFill>
                <a:effectLst>
                  <a:glow rad="228600">
                    <a:schemeClr val="accent1">
                      <a:satMod val="175000"/>
                      <a:alpha val="40000"/>
                    </a:schemeClr>
                  </a:glow>
                </a:effectLst>
                <a:latin typeface="Lucida Calligraphy" panose="03010101010101010101" pitchFamily="66" charset="0"/>
              </a:rPr>
              <a:t>Process Flow</a:t>
            </a:r>
          </a:p>
        </p:txBody>
      </p:sp>
      <p:pic>
        <p:nvPicPr>
          <p:cNvPr id="12" name="Picture 11" descr="A diagram of data processing&#10;&#10;Description automatically generated">
            <a:extLst>
              <a:ext uri="{FF2B5EF4-FFF2-40B4-BE49-F238E27FC236}">
                <a16:creationId xmlns:a16="http://schemas.microsoft.com/office/drawing/2014/main" id="{85ED6630-07FA-561A-0F74-25B1D1451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5" y="561287"/>
            <a:ext cx="8426307" cy="6319730"/>
          </a:xfrm>
          <a:prstGeom prst="rect">
            <a:avLst/>
          </a:prstGeom>
        </p:spPr>
      </p:pic>
    </p:spTree>
    <p:extLst>
      <p:ext uri="{BB962C8B-B14F-4D97-AF65-F5344CB8AC3E}">
        <p14:creationId xmlns:p14="http://schemas.microsoft.com/office/powerpoint/2010/main" val="2667702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DA1B38-C9B1-6EDD-2D5D-053FD251D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Title 1">
            <a:extLst>
              <a:ext uri="{FF2B5EF4-FFF2-40B4-BE49-F238E27FC236}">
                <a16:creationId xmlns:a16="http://schemas.microsoft.com/office/drawing/2014/main" id="{ACD69E18-46C6-A4B9-37C4-1F44A6D8C459}"/>
              </a:ext>
            </a:extLst>
          </p:cNvPr>
          <p:cNvSpPr>
            <a:spLocks noGrp="1"/>
          </p:cNvSpPr>
          <p:nvPr>
            <p:ph type="title"/>
          </p:nvPr>
        </p:nvSpPr>
        <p:spPr>
          <a:xfrm>
            <a:off x="458045" y="41179"/>
            <a:ext cx="3868295" cy="998089"/>
          </a:xfrm>
        </p:spPr>
        <p:txBody>
          <a:bodyPr>
            <a:normAutofit fontScale="90000"/>
          </a:bodyPr>
          <a:lstStyle/>
          <a:p>
            <a:r>
              <a:rPr lang="en-US" sz="4000" dirty="0">
                <a:effectLst/>
                <a:latin typeface="Arial" panose="020B0604020202020204" pitchFamily="34" charset="0"/>
                <a:ea typeface="Aptos" panose="020B0004020202020204" pitchFamily="34" charset="0"/>
              </a:rPr>
              <a:t>Final Model Data</a:t>
            </a:r>
            <a:endParaRPr lang="en-US" sz="4000" dirty="0"/>
          </a:p>
        </p:txBody>
      </p:sp>
      <p:sp>
        <p:nvSpPr>
          <p:cNvPr id="13" name="Rectangle 12">
            <a:extLst>
              <a:ext uri="{FF2B5EF4-FFF2-40B4-BE49-F238E27FC236}">
                <a16:creationId xmlns:a16="http://schemas.microsoft.com/office/drawing/2014/main" id="{B852FE5B-4898-F48B-C8E6-B76828B1A68B}"/>
              </a:ext>
            </a:extLst>
          </p:cNvPr>
          <p:cNvSpPr/>
          <p:nvPr/>
        </p:nvSpPr>
        <p:spPr>
          <a:xfrm>
            <a:off x="17972" y="1067887"/>
            <a:ext cx="12078778" cy="5516423"/>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D82F8263-CB19-47FD-AF1D-6D7AFD064504}"/>
              </a:ext>
            </a:extLst>
          </p:cNvPr>
          <p:cNvGraphicFramePr>
            <a:graphicFrameLocks noGrp="1"/>
          </p:cNvGraphicFramePr>
          <p:nvPr>
            <p:extLst>
              <p:ext uri="{D42A27DB-BD31-4B8C-83A1-F6EECF244321}">
                <p14:modId xmlns:p14="http://schemas.microsoft.com/office/powerpoint/2010/main" val="178889936"/>
              </p:ext>
            </p:extLst>
          </p:nvPr>
        </p:nvGraphicFramePr>
        <p:xfrm>
          <a:off x="95250" y="1512372"/>
          <a:ext cx="6000750" cy="1220216"/>
        </p:xfrm>
        <a:graphic>
          <a:graphicData uri="http://schemas.openxmlformats.org/drawingml/2006/table">
            <a:tbl>
              <a:tblPr firstRow="1" firstCol="1" bandRow="1">
                <a:tableStyleId>{5C22544A-7EE6-4342-B048-85BDC9FD1C3A}</a:tableStyleId>
              </a:tblPr>
              <a:tblGrid>
                <a:gridCol w="854527">
                  <a:extLst>
                    <a:ext uri="{9D8B030D-6E8A-4147-A177-3AD203B41FA5}">
                      <a16:colId xmlns:a16="http://schemas.microsoft.com/office/drawing/2014/main" val="1507065680"/>
                    </a:ext>
                  </a:extLst>
                </a:gridCol>
                <a:gridCol w="686163">
                  <a:extLst>
                    <a:ext uri="{9D8B030D-6E8A-4147-A177-3AD203B41FA5}">
                      <a16:colId xmlns:a16="http://schemas.microsoft.com/office/drawing/2014/main" val="676856641"/>
                    </a:ext>
                  </a:extLst>
                </a:gridCol>
                <a:gridCol w="3602356">
                  <a:extLst>
                    <a:ext uri="{9D8B030D-6E8A-4147-A177-3AD203B41FA5}">
                      <a16:colId xmlns:a16="http://schemas.microsoft.com/office/drawing/2014/main" val="3365753061"/>
                    </a:ext>
                  </a:extLst>
                </a:gridCol>
                <a:gridCol w="857704">
                  <a:extLst>
                    <a:ext uri="{9D8B030D-6E8A-4147-A177-3AD203B41FA5}">
                      <a16:colId xmlns:a16="http://schemas.microsoft.com/office/drawing/2014/main" val="2062161094"/>
                    </a:ext>
                  </a:extLst>
                </a:gridCol>
              </a:tblGrid>
              <a:tr h="0">
                <a:tc>
                  <a:txBody>
                    <a:bodyPr/>
                    <a:lstStyle/>
                    <a:p>
                      <a:pPr marL="0" marR="0">
                        <a:lnSpc>
                          <a:spcPct val="115000"/>
                        </a:lnSpc>
                        <a:spcBef>
                          <a:spcPts val="0"/>
                        </a:spcBef>
                        <a:spcAft>
                          <a:spcPts val="0"/>
                        </a:spcAft>
                      </a:pPr>
                      <a:r>
                        <a:rPr lang="en-ZA" sz="1200" kern="100">
                          <a:effectLst/>
                        </a:rPr>
                        <a:t>Attribute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Data type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description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count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177770"/>
                  </a:ext>
                </a:extLst>
              </a:tr>
              <a:tr h="0">
                <a:tc>
                  <a:txBody>
                    <a:bodyPr/>
                    <a:lstStyle/>
                    <a:p>
                      <a:pPr marL="0" marR="0">
                        <a:lnSpc>
                          <a:spcPct val="115000"/>
                        </a:lnSpc>
                        <a:spcBef>
                          <a:spcPts val="0"/>
                        </a:spcBef>
                        <a:spcAft>
                          <a:spcPts val="0"/>
                        </a:spcAft>
                      </a:pPr>
                      <a:r>
                        <a:rPr lang="en-ZA" sz="1200" kern="100">
                          <a:effectLst/>
                        </a:rPr>
                        <a:t>User_id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ID generated by MyAnimeList for its users at random</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24573682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6778749"/>
                  </a:ext>
                </a:extLst>
              </a:tr>
              <a:tr h="0">
                <a:tc>
                  <a:txBody>
                    <a:bodyPr/>
                    <a:lstStyle/>
                    <a:p>
                      <a:pPr marL="0" marR="0">
                        <a:lnSpc>
                          <a:spcPct val="115000"/>
                        </a:lnSpc>
                        <a:spcBef>
                          <a:spcPts val="0"/>
                        </a:spcBef>
                        <a:spcAft>
                          <a:spcPts val="0"/>
                        </a:spcAft>
                      </a:pPr>
                      <a:r>
                        <a:rPr lang="en-ZA" sz="1200" kern="100">
                          <a:effectLst/>
                        </a:rPr>
                        <a:t>Anime_id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ID from MyAnimeList website that uniquely identi_es</a:t>
                      </a:r>
                    </a:p>
                    <a:p>
                      <a:pPr marL="0" marR="0">
                        <a:lnSpc>
                          <a:spcPct val="115000"/>
                        </a:lnSpc>
                        <a:spcBef>
                          <a:spcPts val="0"/>
                        </a:spcBef>
                        <a:spcAft>
                          <a:spcPts val="0"/>
                        </a:spcAft>
                      </a:pPr>
                      <a:r>
                        <a:rPr lang="en-US" sz="1200" kern="100">
                          <a:effectLst/>
                        </a:rPr>
                        <a:t>each anime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24573682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672627"/>
                  </a:ext>
                </a:extLst>
              </a:tr>
              <a:tr h="0">
                <a:tc>
                  <a:txBody>
                    <a:bodyPr/>
                    <a:lstStyle/>
                    <a:p>
                      <a:pPr marL="0" marR="0">
                        <a:lnSpc>
                          <a:spcPct val="115000"/>
                        </a:lnSpc>
                        <a:spcBef>
                          <a:spcPts val="0"/>
                        </a:spcBef>
                        <a:spcAft>
                          <a:spcPts val="0"/>
                        </a:spcAft>
                      </a:pPr>
                      <a:r>
                        <a:rPr lang="en-ZA" sz="1200" kern="100">
                          <a:effectLst/>
                        </a:rPr>
                        <a:t>Rating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Integer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Rating assigned to an anime by a particular user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dirty="0">
                          <a:effectLst/>
                        </a:rPr>
                        <a:t>24573682</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644174"/>
                  </a:ext>
                </a:extLst>
              </a:tr>
            </a:tbl>
          </a:graphicData>
        </a:graphic>
      </p:graphicFrame>
      <p:graphicFrame>
        <p:nvGraphicFramePr>
          <p:cNvPr id="11" name="Table 10">
            <a:extLst>
              <a:ext uri="{FF2B5EF4-FFF2-40B4-BE49-F238E27FC236}">
                <a16:creationId xmlns:a16="http://schemas.microsoft.com/office/drawing/2014/main" id="{9FBFDE57-526D-47BD-93B3-8EDF15BC16F3}"/>
              </a:ext>
            </a:extLst>
          </p:cNvPr>
          <p:cNvGraphicFramePr>
            <a:graphicFrameLocks noGrp="1"/>
          </p:cNvGraphicFramePr>
          <p:nvPr>
            <p:extLst>
              <p:ext uri="{D42A27DB-BD31-4B8C-83A1-F6EECF244321}">
                <p14:modId xmlns:p14="http://schemas.microsoft.com/office/powerpoint/2010/main" val="1692413414"/>
              </p:ext>
            </p:extLst>
          </p:nvPr>
        </p:nvGraphicFramePr>
        <p:xfrm>
          <a:off x="56611" y="3907497"/>
          <a:ext cx="6000750" cy="2450846"/>
        </p:xfrm>
        <a:graphic>
          <a:graphicData uri="http://schemas.openxmlformats.org/drawingml/2006/table">
            <a:tbl>
              <a:tblPr firstRow="1" firstCol="1" bandRow="1">
                <a:tableStyleId>{5C22544A-7EE6-4342-B048-85BDC9FD1C3A}</a:tableStyleId>
              </a:tblPr>
              <a:tblGrid>
                <a:gridCol w="854527">
                  <a:extLst>
                    <a:ext uri="{9D8B030D-6E8A-4147-A177-3AD203B41FA5}">
                      <a16:colId xmlns:a16="http://schemas.microsoft.com/office/drawing/2014/main" val="749614366"/>
                    </a:ext>
                  </a:extLst>
                </a:gridCol>
                <a:gridCol w="686163">
                  <a:extLst>
                    <a:ext uri="{9D8B030D-6E8A-4147-A177-3AD203B41FA5}">
                      <a16:colId xmlns:a16="http://schemas.microsoft.com/office/drawing/2014/main" val="2869309793"/>
                    </a:ext>
                  </a:extLst>
                </a:gridCol>
                <a:gridCol w="3545176">
                  <a:extLst>
                    <a:ext uri="{9D8B030D-6E8A-4147-A177-3AD203B41FA5}">
                      <a16:colId xmlns:a16="http://schemas.microsoft.com/office/drawing/2014/main" val="2490698459"/>
                    </a:ext>
                  </a:extLst>
                </a:gridCol>
                <a:gridCol w="914884">
                  <a:extLst>
                    <a:ext uri="{9D8B030D-6E8A-4147-A177-3AD203B41FA5}">
                      <a16:colId xmlns:a16="http://schemas.microsoft.com/office/drawing/2014/main" val="1549882145"/>
                    </a:ext>
                  </a:extLst>
                </a:gridCol>
              </a:tblGrid>
              <a:tr h="0">
                <a:tc>
                  <a:txBody>
                    <a:bodyPr/>
                    <a:lstStyle/>
                    <a:p>
                      <a:pPr marL="0" marR="0">
                        <a:lnSpc>
                          <a:spcPct val="115000"/>
                        </a:lnSpc>
                        <a:spcBef>
                          <a:spcPts val="0"/>
                        </a:spcBef>
                        <a:spcAft>
                          <a:spcPts val="0"/>
                        </a:spcAft>
                      </a:pPr>
                      <a:r>
                        <a:rPr lang="en-ZA" sz="1200" kern="100">
                          <a:effectLst/>
                        </a:rPr>
                        <a:t>Attribute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dirty="0">
                          <a:effectLst/>
                        </a:rPr>
                        <a:t>Data type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description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count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6556936"/>
                  </a:ext>
                </a:extLst>
              </a:tr>
              <a:tr h="0">
                <a:tc>
                  <a:txBody>
                    <a:bodyPr/>
                    <a:lstStyle/>
                    <a:p>
                      <a:pPr marL="0" marR="0">
                        <a:lnSpc>
                          <a:spcPct val="115000"/>
                        </a:lnSpc>
                        <a:spcBef>
                          <a:spcPts val="0"/>
                        </a:spcBef>
                        <a:spcAft>
                          <a:spcPts val="0"/>
                        </a:spcAft>
                      </a:pPr>
                      <a:r>
                        <a:rPr lang="en-ZA" sz="1200" kern="100">
                          <a:effectLst/>
                        </a:rPr>
                        <a:t>Name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Full name of the anime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12309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1817987"/>
                  </a:ext>
                </a:extLst>
              </a:tr>
              <a:tr h="0">
                <a:tc>
                  <a:txBody>
                    <a:bodyPr/>
                    <a:lstStyle/>
                    <a:p>
                      <a:pPr marL="0" marR="0">
                        <a:lnSpc>
                          <a:spcPct val="115000"/>
                        </a:lnSpc>
                        <a:spcBef>
                          <a:spcPts val="0"/>
                        </a:spcBef>
                        <a:spcAft>
                          <a:spcPts val="0"/>
                        </a:spcAft>
                      </a:pPr>
                      <a:r>
                        <a:rPr lang="en-ZA" sz="1200" kern="100">
                          <a:effectLst/>
                        </a:rPr>
                        <a:t>Genre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Comma separated values identifying the genre/genres</a:t>
                      </a:r>
                    </a:p>
                    <a:p>
                      <a:pPr marL="0" marR="0">
                        <a:lnSpc>
                          <a:spcPct val="115000"/>
                        </a:lnSpc>
                        <a:spcBef>
                          <a:spcPts val="0"/>
                        </a:spcBef>
                        <a:spcAft>
                          <a:spcPts val="0"/>
                        </a:spcAft>
                      </a:pPr>
                      <a:r>
                        <a:rPr lang="en-US" sz="1200" kern="100">
                          <a:effectLst/>
                        </a:rPr>
                        <a:t>that each anime belongs to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12309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0769619"/>
                  </a:ext>
                </a:extLst>
              </a:tr>
              <a:tr h="0">
                <a:tc>
                  <a:txBody>
                    <a:bodyPr/>
                    <a:lstStyle/>
                    <a:p>
                      <a:pPr marL="0" marR="0">
                        <a:lnSpc>
                          <a:spcPct val="115000"/>
                        </a:lnSpc>
                        <a:spcBef>
                          <a:spcPts val="0"/>
                        </a:spcBef>
                        <a:spcAft>
                          <a:spcPts val="0"/>
                        </a:spcAft>
                      </a:pPr>
                      <a:r>
                        <a:rPr lang="en-ZA" sz="1200" kern="100">
                          <a:effectLst/>
                        </a:rPr>
                        <a:t>Type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Series or movie etc</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12309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8032971"/>
                  </a:ext>
                </a:extLst>
              </a:tr>
              <a:tr h="0">
                <a:tc>
                  <a:txBody>
                    <a:bodyPr/>
                    <a:lstStyle/>
                    <a:p>
                      <a:pPr marL="0" marR="0">
                        <a:lnSpc>
                          <a:spcPct val="115000"/>
                        </a:lnSpc>
                        <a:spcBef>
                          <a:spcPts val="0"/>
                        </a:spcBef>
                        <a:spcAft>
                          <a:spcPts val="0"/>
                        </a:spcAft>
                      </a:pPr>
                      <a:r>
                        <a:rPr lang="en-ZA" sz="1200" kern="100">
                          <a:effectLst/>
                        </a:rPr>
                        <a:t>Rating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Parental guidance rating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12309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7775063"/>
                  </a:ext>
                </a:extLst>
              </a:tr>
              <a:tr h="0">
                <a:tc>
                  <a:txBody>
                    <a:bodyPr/>
                    <a:lstStyle/>
                    <a:p>
                      <a:pPr marL="0" marR="0">
                        <a:lnSpc>
                          <a:spcPct val="115000"/>
                        </a:lnSpc>
                        <a:spcBef>
                          <a:spcPts val="0"/>
                        </a:spcBef>
                        <a:spcAft>
                          <a:spcPts val="0"/>
                        </a:spcAft>
                      </a:pPr>
                      <a:r>
                        <a:rPr lang="en-ZA" sz="1200" kern="100">
                          <a:effectLst/>
                        </a:rPr>
                        <a:t>Score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Integer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average score of the anime given from all users in MyAnimelist database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12309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153945"/>
                  </a:ext>
                </a:extLst>
              </a:tr>
              <a:tr h="0">
                <a:tc>
                  <a:txBody>
                    <a:bodyPr/>
                    <a:lstStyle/>
                    <a:p>
                      <a:pPr marL="0" marR="0">
                        <a:lnSpc>
                          <a:spcPct val="115000"/>
                        </a:lnSpc>
                        <a:spcBef>
                          <a:spcPts val="0"/>
                        </a:spcBef>
                        <a:spcAft>
                          <a:spcPts val="0"/>
                        </a:spcAft>
                      </a:pPr>
                      <a:r>
                        <a:rPr lang="en-ZA" sz="1200" kern="100">
                          <a:effectLst/>
                        </a:rPr>
                        <a:t>Popularity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Float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position based in the the number of users who have added the anime to their list.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12309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4717804"/>
                  </a:ext>
                </a:extLst>
              </a:tr>
            </a:tbl>
          </a:graphicData>
        </a:graphic>
      </p:graphicFrame>
      <p:graphicFrame>
        <p:nvGraphicFramePr>
          <p:cNvPr id="14" name="Table 13">
            <a:extLst>
              <a:ext uri="{FF2B5EF4-FFF2-40B4-BE49-F238E27FC236}">
                <a16:creationId xmlns:a16="http://schemas.microsoft.com/office/drawing/2014/main" id="{E42EDDD7-3C6E-F5A8-E545-828C81CAE7B0}"/>
              </a:ext>
            </a:extLst>
          </p:cNvPr>
          <p:cNvGraphicFramePr>
            <a:graphicFrameLocks noGrp="1"/>
          </p:cNvGraphicFramePr>
          <p:nvPr>
            <p:extLst>
              <p:ext uri="{D42A27DB-BD31-4B8C-83A1-F6EECF244321}">
                <p14:modId xmlns:p14="http://schemas.microsoft.com/office/powerpoint/2010/main" val="2889524343"/>
              </p:ext>
            </p:extLst>
          </p:nvPr>
        </p:nvGraphicFramePr>
        <p:xfrm>
          <a:off x="6259233" y="3826098"/>
          <a:ext cx="5796915" cy="1840738"/>
        </p:xfrm>
        <a:graphic>
          <a:graphicData uri="http://schemas.openxmlformats.org/drawingml/2006/table">
            <a:tbl>
              <a:tblPr firstRow="1" firstCol="1" bandRow="1">
                <a:tableStyleId>{5C22544A-7EE6-4342-B048-85BDC9FD1C3A}</a:tableStyleId>
              </a:tblPr>
              <a:tblGrid>
                <a:gridCol w="777240">
                  <a:extLst>
                    <a:ext uri="{9D8B030D-6E8A-4147-A177-3AD203B41FA5}">
                      <a16:colId xmlns:a16="http://schemas.microsoft.com/office/drawing/2014/main" val="1069551008"/>
                    </a:ext>
                  </a:extLst>
                </a:gridCol>
                <a:gridCol w="608330">
                  <a:extLst>
                    <a:ext uri="{9D8B030D-6E8A-4147-A177-3AD203B41FA5}">
                      <a16:colId xmlns:a16="http://schemas.microsoft.com/office/drawing/2014/main" val="1926370420"/>
                    </a:ext>
                  </a:extLst>
                </a:gridCol>
                <a:gridCol w="3729355">
                  <a:extLst>
                    <a:ext uri="{9D8B030D-6E8A-4147-A177-3AD203B41FA5}">
                      <a16:colId xmlns:a16="http://schemas.microsoft.com/office/drawing/2014/main" val="4037355259"/>
                    </a:ext>
                  </a:extLst>
                </a:gridCol>
                <a:gridCol w="681990">
                  <a:extLst>
                    <a:ext uri="{9D8B030D-6E8A-4147-A177-3AD203B41FA5}">
                      <a16:colId xmlns:a16="http://schemas.microsoft.com/office/drawing/2014/main" val="299760221"/>
                    </a:ext>
                  </a:extLst>
                </a:gridCol>
              </a:tblGrid>
              <a:tr h="0">
                <a:tc>
                  <a:txBody>
                    <a:bodyPr/>
                    <a:lstStyle/>
                    <a:p>
                      <a:pPr marL="0" marR="0">
                        <a:lnSpc>
                          <a:spcPct val="115000"/>
                        </a:lnSpc>
                        <a:spcBef>
                          <a:spcPts val="0"/>
                        </a:spcBef>
                        <a:spcAft>
                          <a:spcPts val="0"/>
                        </a:spcAft>
                      </a:pPr>
                      <a:r>
                        <a:rPr lang="en-ZA" sz="1200" kern="100" dirty="0">
                          <a:effectLst/>
                        </a:rPr>
                        <a:t>Attribute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dirty="0">
                          <a:effectLst/>
                        </a:rPr>
                        <a:t>Data type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dirty="0">
                          <a:effectLst/>
                        </a:rPr>
                        <a:t>description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count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6623763"/>
                  </a:ext>
                </a:extLst>
              </a:tr>
              <a:tr h="0">
                <a:tc>
                  <a:txBody>
                    <a:bodyPr/>
                    <a:lstStyle/>
                    <a:p>
                      <a:pPr marL="0" marR="0">
                        <a:lnSpc>
                          <a:spcPct val="115000"/>
                        </a:lnSpc>
                        <a:spcBef>
                          <a:spcPts val="0"/>
                        </a:spcBef>
                        <a:spcAft>
                          <a:spcPts val="0"/>
                        </a:spcAft>
                      </a:pPr>
                      <a:r>
                        <a:rPr lang="en-US" sz="1200" kern="100">
                          <a:effectLst/>
                        </a:rPr>
                        <a:t>MAL_ID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ID from </a:t>
                      </a:r>
                      <a:r>
                        <a:rPr lang="en-US" sz="1200" kern="100" dirty="0" err="1">
                          <a:effectLst/>
                        </a:rPr>
                        <a:t>MyAnimeList</a:t>
                      </a:r>
                      <a:r>
                        <a:rPr lang="en-US" sz="1200" kern="100" dirty="0">
                          <a:effectLst/>
                        </a:rPr>
                        <a:t> website that uniquely ident</a:t>
                      </a:r>
                      <a:r>
                        <a:rPr lang="en-ZA" sz="1200" kern="100" dirty="0" err="1">
                          <a:effectLst/>
                        </a:rPr>
                        <a:t>ifi</a:t>
                      </a:r>
                      <a:r>
                        <a:rPr lang="en-US" sz="1200" kern="100" dirty="0">
                          <a:effectLst/>
                        </a:rPr>
                        <a:t>es</a:t>
                      </a:r>
                    </a:p>
                    <a:p>
                      <a:pPr marL="0" marR="0">
                        <a:lnSpc>
                          <a:spcPct val="115000"/>
                        </a:lnSpc>
                        <a:spcBef>
                          <a:spcPts val="0"/>
                        </a:spcBef>
                        <a:spcAft>
                          <a:spcPts val="0"/>
                        </a:spcAft>
                      </a:pPr>
                      <a:r>
                        <a:rPr lang="en-US" sz="1200" kern="100" dirty="0">
                          <a:effectLst/>
                        </a:rPr>
                        <a:t>each anime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16214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5582837"/>
                  </a:ext>
                </a:extLst>
              </a:tr>
              <a:tr h="0">
                <a:tc>
                  <a:txBody>
                    <a:bodyPr/>
                    <a:lstStyle/>
                    <a:p>
                      <a:pPr marL="0" marR="0">
                        <a:lnSpc>
                          <a:spcPct val="115000"/>
                        </a:lnSpc>
                        <a:spcBef>
                          <a:spcPts val="0"/>
                        </a:spcBef>
                        <a:spcAft>
                          <a:spcPts val="0"/>
                        </a:spcAft>
                      </a:pPr>
                      <a:r>
                        <a:rPr lang="en-US" sz="1200" kern="100">
                          <a:effectLst/>
                        </a:rPr>
                        <a:t>Name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Full name of the anime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16214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733079"/>
                  </a:ext>
                </a:extLst>
              </a:tr>
              <a:tr h="0">
                <a:tc>
                  <a:txBody>
                    <a:bodyPr/>
                    <a:lstStyle/>
                    <a:p>
                      <a:pPr marL="0" marR="0">
                        <a:lnSpc>
                          <a:spcPct val="115000"/>
                        </a:lnSpc>
                        <a:spcBef>
                          <a:spcPts val="0"/>
                        </a:spcBef>
                        <a:spcAft>
                          <a:spcPts val="0"/>
                        </a:spcAft>
                      </a:pPr>
                      <a:r>
                        <a:rPr lang="en-US" sz="1200" kern="100">
                          <a:effectLst/>
                        </a:rPr>
                        <a:t>Genres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Comma separated values identifying the genre/genres</a:t>
                      </a:r>
                    </a:p>
                    <a:p>
                      <a:pPr marL="0" marR="0">
                        <a:lnSpc>
                          <a:spcPct val="115000"/>
                        </a:lnSpc>
                        <a:spcBef>
                          <a:spcPts val="0"/>
                        </a:spcBef>
                        <a:spcAft>
                          <a:spcPts val="0"/>
                        </a:spcAft>
                      </a:pPr>
                      <a:r>
                        <a:rPr lang="en-US" sz="1200" kern="100">
                          <a:effectLst/>
                        </a:rPr>
                        <a:t>that each anime belongs to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16214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0157499"/>
                  </a:ext>
                </a:extLst>
              </a:tr>
              <a:tr h="0">
                <a:tc>
                  <a:txBody>
                    <a:bodyPr/>
                    <a:lstStyle/>
                    <a:p>
                      <a:pPr marL="0" marR="0">
                        <a:lnSpc>
                          <a:spcPct val="115000"/>
                        </a:lnSpc>
                        <a:spcBef>
                          <a:spcPts val="0"/>
                        </a:spcBef>
                        <a:spcAft>
                          <a:spcPts val="0"/>
                        </a:spcAft>
                      </a:pPr>
                      <a:r>
                        <a:rPr lang="en-ZA" sz="1200" kern="100">
                          <a:effectLst/>
                        </a:rPr>
                        <a:t>Synopsis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a:effectLst/>
                        </a:rPr>
                        <a:t>String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Text in the form of string providing the synopsis of the anime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ZA" sz="1200" kern="100" dirty="0">
                          <a:effectLst/>
                        </a:rPr>
                        <a:t>16206</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398300"/>
                  </a:ext>
                </a:extLst>
              </a:tr>
            </a:tbl>
          </a:graphicData>
        </a:graphic>
      </p:graphicFrame>
      <p:sp>
        <p:nvSpPr>
          <p:cNvPr id="15" name="Title 1">
            <a:extLst>
              <a:ext uri="{FF2B5EF4-FFF2-40B4-BE49-F238E27FC236}">
                <a16:creationId xmlns:a16="http://schemas.microsoft.com/office/drawing/2014/main" id="{5A6DCED0-0308-457D-AE07-EB6520ABF123}"/>
              </a:ext>
            </a:extLst>
          </p:cNvPr>
          <p:cNvSpPr txBox="1">
            <a:spLocks/>
          </p:cNvSpPr>
          <p:nvPr/>
        </p:nvSpPr>
        <p:spPr>
          <a:xfrm>
            <a:off x="17972" y="3484572"/>
            <a:ext cx="2105459" cy="3196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rial" panose="020B0604020202020204" pitchFamily="34" charset="0"/>
                <a:ea typeface="Aptos" panose="020B0004020202020204" pitchFamily="34" charset="0"/>
              </a:rPr>
              <a:t>Anime </a:t>
            </a:r>
            <a:r>
              <a:rPr lang="en-US" sz="1800" dirty="0" err="1">
                <a:latin typeface="Arial" panose="020B0604020202020204" pitchFamily="34" charset="0"/>
                <a:ea typeface="Aptos" panose="020B0004020202020204" pitchFamily="34" charset="0"/>
              </a:rPr>
              <a:t>dataframe</a:t>
            </a:r>
            <a:endParaRPr lang="en-US" sz="1800" dirty="0"/>
          </a:p>
        </p:txBody>
      </p:sp>
      <p:sp>
        <p:nvSpPr>
          <p:cNvPr id="16" name="Title 1">
            <a:extLst>
              <a:ext uri="{FF2B5EF4-FFF2-40B4-BE49-F238E27FC236}">
                <a16:creationId xmlns:a16="http://schemas.microsoft.com/office/drawing/2014/main" id="{D0FE911D-C30E-DDF2-FA33-D237AF0A6CCE}"/>
              </a:ext>
            </a:extLst>
          </p:cNvPr>
          <p:cNvSpPr txBox="1">
            <a:spLocks/>
          </p:cNvSpPr>
          <p:nvPr/>
        </p:nvSpPr>
        <p:spPr>
          <a:xfrm>
            <a:off x="-52217" y="1192745"/>
            <a:ext cx="2105459" cy="3196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rial" panose="020B0604020202020204" pitchFamily="34" charset="0"/>
                <a:ea typeface="Aptos" panose="020B0004020202020204" pitchFamily="34" charset="0"/>
              </a:rPr>
              <a:t>Rating </a:t>
            </a:r>
            <a:r>
              <a:rPr lang="en-US" sz="1800" dirty="0" err="1">
                <a:latin typeface="Arial" panose="020B0604020202020204" pitchFamily="34" charset="0"/>
                <a:ea typeface="Aptos" panose="020B0004020202020204" pitchFamily="34" charset="0"/>
              </a:rPr>
              <a:t>dataframe</a:t>
            </a:r>
            <a:endParaRPr lang="en-US" sz="1800" dirty="0"/>
          </a:p>
        </p:txBody>
      </p:sp>
      <p:sp>
        <p:nvSpPr>
          <p:cNvPr id="17" name="Title 1">
            <a:extLst>
              <a:ext uri="{FF2B5EF4-FFF2-40B4-BE49-F238E27FC236}">
                <a16:creationId xmlns:a16="http://schemas.microsoft.com/office/drawing/2014/main" id="{79B051D3-D320-5944-7EC3-225D546DF4E8}"/>
              </a:ext>
            </a:extLst>
          </p:cNvPr>
          <p:cNvSpPr txBox="1">
            <a:spLocks/>
          </p:cNvSpPr>
          <p:nvPr/>
        </p:nvSpPr>
        <p:spPr>
          <a:xfrm>
            <a:off x="6218631" y="3506904"/>
            <a:ext cx="2105459" cy="31962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rial" panose="020B0604020202020204" pitchFamily="34" charset="0"/>
                <a:ea typeface="Aptos" panose="020B0004020202020204" pitchFamily="34" charset="0"/>
              </a:rPr>
              <a:t>Synopsis </a:t>
            </a:r>
            <a:r>
              <a:rPr lang="en-US" sz="1800" dirty="0" err="1">
                <a:latin typeface="Arial" panose="020B0604020202020204" pitchFamily="34" charset="0"/>
                <a:ea typeface="Aptos" panose="020B0004020202020204" pitchFamily="34" charset="0"/>
              </a:rPr>
              <a:t>dataframe</a:t>
            </a:r>
            <a:endParaRPr lang="en-US" sz="1800" dirty="0"/>
          </a:p>
        </p:txBody>
      </p:sp>
    </p:spTree>
    <p:extLst>
      <p:ext uri="{BB962C8B-B14F-4D97-AF65-F5344CB8AC3E}">
        <p14:creationId xmlns:p14="http://schemas.microsoft.com/office/powerpoint/2010/main" val="313900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171DC-1D63-52A2-EF72-81FF476C1A64}"/>
              </a:ext>
            </a:extLst>
          </p:cNvPr>
          <p:cNvSpPr/>
          <p:nvPr/>
        </p:nvSpPr>
        <p:spPr>
          <a:xfrm>
            <a:off x="0" y="5430578"/>
            <a:ext cx="5985370" cy="1429375"/>
          </a:xfrm>
          <a:prstGeom prst="rect">
            <a:avLst/>
          </a:prstGeom>
          <a:solidFill>
            <a:srgbClr val="F1C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6C9393-5405-1761-80DF-5B029EADD749}"/>
              </a:ext>
            </a:extLst>
          </p:cNvPr>
          <p:cNvSpPr/>
          <p:nvPr/>
        </p:nvSpPr>
        <p:spPr>
          <a:xfrm>
            <a:off x="29125" y="4253948"/>
            <a:ext cx="5985370" cy="1429375"/>
          </a:xfrm>
          <a:prstGeom prst="rect">
            <a:avLst/>
          </a:prstGeom>
          <a:solidFill>
            <a:srgbClr val="F9CA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F8A00B-09CF-3E91-7356-D2C26E9C4696}"/>
              </a:ext>
            </a:extLst>
          </p:cNvPr>
          <p:cNvSpPr/>
          <p:nvPr/>
        </p:nvSpPr>
        <p:spPr>
          <a:xfrm>
            <a:off x="0" y="3078491"/>
            <a:ext cx="5985370" cy="1542535"/>
          </a:xfrm>
          <a:prstGeom prst="rect">
            <a:avLst/>
          </a:prstGeom>
          <a:solidFill>
            <a:srgbClr val="C8DD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AF7D79-3DEE-BC77-BD39-9FCB46DE329C}"/>
              </a:ext>
            </a:extLst>
          </p:cNvPr>
          <p:cNvSpPr/>
          <p:nvPr/>
        </p:nvSpPr>
        <p:spPr>
          <a:xfrm>
            <a:off x="0" y="1110603"/>
            <a:ext cx="5985370" cy="1967889"/>
          </a:xfrm>
          <a:prstGeom prst="rect">
            <a:avLst/>
          </a:prstGeom>
          <a:solidFill>
            <a:srgbClr val="6EB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937F37-0E3C-4D70-A04E-7843E879F2C5}"/>
              </a:ext>
            </a:extLst>
          </p:cNvPr>
          <p:cNvSpPr/>
          <p:nvPr/>
        </p:nvSpPr>
        <p:spPr>
          <a:xfrm>
            <a:off x="0" y="0"/>
            <a:ext cx="5985370" cy="1115657"/>
          </a:xfrm>
          <a:prstGeom prst="rect">
            <a:avLst/>
          </a:prstGeom>
          <a:solidFill>
            <a:srgbClr val="AD85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oup of cartoon animals&#10;&#10;Description automatically generated">
            <a:extLst>
              <a:ext uri="{FF2B5EF4-FFF2-40B4-BE49-F238E27FC236}">
                <a16:creationId xmlns:a16="http://schemas.microsoft.com/office/drawing/2014/main" id="{B70F7217-390D-21D9-E5C0-1402E38F6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328" y="-43834"/>
            <a:ext cx="10279657" cy="6858000"/>
          </a:xfrm>
          <a:prstGeom prst="rect">
            <a:avLst/>
          </a:prstGeom>
        </p:spPr>
      </p:pic>
      <p:graphicFrame>
        <p:nvGraphicFramePr>
          <p:cNvPr id="4" name="Content Placeholder 3">
            <a:extLst>
              <a:ext uri="{FF2B5EF4-FFF2-40B4-BE49-F238E27FC236}">
                <a16:creationId xmlns:a16="http://schemas.microsoft.com/office/drawing/2014/main" id="{0FEAF434-DD43-39CE-C3E3-123C94F3EC0C}"/>
              </a:ext>
            </a:extLst>
          </p:cNvPr>
          <p:cNvGraphicFramePr>
            <a:graphicFrameLocks noGrp="1"/>
          </p:cNvGraphicFramePr>
          <p:nvPr>
            <p:ph idx="1"/>
            <p:extLst>
              <p:ext uri="{D42A27DB-BD31-4B8C-83A1-F6EECF244321}">
                <p14:modId xmlns:p14="http://schemas.microsoft.com/office/powerpoint/2010/main" val="3120211067"/>
              </p:ext>
            </p:extLst>
          </p:nvPr>
        </p:nvGraphicFramePr>
        <p:xfrm>
          <a:off x="-335281" y="1501162"/>
          <a:ext cx="3581401" cy="4991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424E41D7-919D-97EA-5334-0A3579DC46A2}"/>
              </a:ext>
            </a:extLst>
          </p:cNvPr>
          <p:cNvSpPr txBox="1"/>
          <p:nvPr/>
        </p:nvSpPr>
        <p:spPr>
          <a:xfrm>
            <a:off x="996616" y="1501162"/>
            <a:ext cx="1641000" cy="369332"/>
          </a:xfrm>
          <a:prstGeom prst="rect">
            <a:avLst/>
          </a:prstGeom>
          <a:noFill/>
        </p:spPr>
        <p:txBody>
          <a:bodyPr wrap="square" rtlCol="0">
            <a:spAutoFit/>
          </a:bodyPr>
          <a:lstStyle/>
          <a:p>
            <a:r>
              <a:rPr lang="en-US" b="1" dirty="0">
                <a:solidFill>
                  <a:schemeClr val="bg1"/>
                </a:solidFill>
              </a:rPr>
              <a:t>Method</a:t>
            </a:r>
          </a:p>
        </p:txBody>
      </p:sp>
      <p:sp>
        <p:nvSpPr>
          <p:cNvPr id="10" name="TextBox 9">
            <a:extLst>
              <a:ext uri="{FF2B5EF4-FFF2-40B4-BE49-F238E27FC236}">
                <a16:creationId xmlns:a16="http://schemas.microsoft.com/office/drawing/2014/main" id="{600A3712-F1DC-6921-0378-76CC6C7C2C06}"/>
              </a:ext>
            </a:extLst>
          </p:cNvPr>
          <p:cNvSpPr txBox="1"/>
          <p:nvPr/>
        </p:nvSpPr>
        <p:spPr>
          <a:xfrm>
            <a:off x="3007380" y="1187921"/>
            <a:ext cx="2168012" cy="369332"/>
          </a:xfrm>
          <a:prstGeom prst="rect">
            <a:avLst/>
          </a:prstGeom>
          <a:noFill/>
        </p:spPr>
        <p:txBody>
          <a:bodyPr wrap="square" rtlCol="0">
            <a:spAutoFit/>
          </a:bodyPr>
          <a:lstStyle/>
          <a:p>
            <a:r>
              <a:rPr lang="en-US" b="1" dirty="0">
                <a:solidFill>
                  <a:schemeClr val="bg1"/>
                </a:solidFill>
              </a:rPr>
              <a:t>Features</a:t>
            </a:r>
          </a:p>
        </p:txBody>
      </p:sp>
      <p:pic>
        <p:nvPicPr>
          <p:cNvPr id="12" name="Graphic 11" descr="Checklist with solid fill">
            <a:extLst>
              <a:ext uri="{FF2B5EF4-FFF2-40B4-BE49-F238E27FC236}">
                <a16:creationId xmlns:a16="http://schemas.microsoft.com/office/drawing/2014/main" id="{3EED4FC4-D519-B758-F4CC-730C8029D8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7468" y="997465"/>
            <a:ext cx="914400" cy="914400"/>
          </a:xfrm>
          <a:prstGeom prst="rect">
            <a:avLst/>
          </a:prstGeom>
        </p:spPr>
      </p:pic>
      <p:pic>
        <p:nvPicPr>
          <p:cNvPr id="2052" name="Picture 4">
            <a:extLst>
              <a:ext uri="{FF2B5EF4-FFF2-40B4-BE49-F238E27FC236}">
                <a16:creationId xmlns:a16="http://schemas.microsoft.com/office/drawing/2014/main" id="{B45102CD-DDBB-71B4-A698-6EEBC00EFE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20" y="43834"/>
            <a:ext cx="7025640" cy="10575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CA71CB-DFBC-1B99-766D-BB48F38D7F12}"/>
              </a:ext>
            </a:extLst>
          </p:cNvPr>
          <p:cNvSpPr/>
          <p:nvPr/>
        </p:nvSpPr>
        <p:spPr>
          <a:xfrm>
            <a:off x="3029239" y="1743247"/>
            <a:ext cx="2306504" cy="2253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800"/>
              </a:spcAft>
            </a:pPr>
            <a:r>
              <a:rPr lang="en-Z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Raw Features: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User-Anime Interactions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User ID</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Anime ID</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User Ratings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07DFBCCF-832B-59E7-2730-C69B0D1DCD6C}"/>
              </a:ext>
            </a:extLst>
          </p:cNvPr>
          <p:cNvSpPr/>
          <p:nvPr/>
        </p:nvSpPr>
        <p:spPr>
          <a:xfrm>
            <a:off x="5295528" y="1014818"/>
            <a:ext cx="3368040" cy="246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800"/>
              </a:spcAft>
            </a:pPr>
            <a:r>
              <a:rPr lang="en-Z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Derived Features: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Latent Factors for Users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Latent Factors for Anime</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Item-Based Similarity Matrix</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Anime Weight Similarity</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r>
              <a:rPr lang="en-Z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Predicted Ratings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ECE7EB89-E176-D310-C6E5-2DB64D7A2589}"/>
              </a:ext>
            </a:extLst>
          </p:cNvPr>
          <p:cNvSpPr/>
          <p:nvPr/>
        </p:nvSpPr>
        <p:spPr>
          <a:xfrm>
            <a:off x="3029238" y="4380392"/>
            <a:ext cx="2687965" cy="24337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800"/>
              </a:spcAft>
            </a:pPr>
            <a:r>
              <a:rPr lang="en-Z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Raw Features: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Genres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Type</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Rating</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Score</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Popularity Rank</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26462FA3-352B-825E-F2BD-C402F8ECCE53}"/>
              </a:ext>
            </a:extLst>
          </p:cNvPr>
          <p:cNvSpPr/>
          <p:nvPr/>
        </p:nvSpPr>
        <p:spPr>
          <a:xfrm>
            <a:off x="5506056" y="3723081"/>
            <a:ext cx="3656706" cy="3191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800"/>
              </a:spcAft>
            </a:pPr>
            <a:r>
              <a:rPr lang="en-Z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Derived Features: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TF-IDF for Genres</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TF-IDF for Type</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TF-IDF for Rating</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Combined Score and Popularity Rank Metric</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Z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Weighted Feature Multiplication</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r>
              <a:rPr lang="en-Z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Cosine Similarity</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2401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ob Psycho 100: Why Reigen Arataka Is Anime's Best Mentor">
            <a:extLst>
              <a:ext uri="{FF2B5EF4-FFF2-40B4-BE49-F238E27FC236}">
                <a16:creationId xmlns:a16="http://schemas.microsoft.com/office/drawing/2014/main" id="{5F88EB4B-24B0-3E97-217D-5A36A1EEC3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44" r="4767"/>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3D88ACF-7EB2-80A8-A96F-A96A34D7C331}"/>
              </a:ext>
            </a:extLst>
          </p:cNvPr>
          <p:cNvSpPr>
            <a:spLocks noGrp="1"/>
          </p:cNvSpPr>
          <p:nvPr>
            <p:ph idx="1"/>
          </p:nvPr>
        </p:nvSpPr>
        <p:spPr>
          <a:xfrm>
            <a:off x="0" y="996145"/>
            <a:ext cx="5731195" cy="689212"/>
          </a:xfrm>
          <a:solidFill>
            <a:srgbClr val="000000">
              <a:alpha val="65098"/>
            </a:srgbClr>
          </a:solidFill>
        </p:spPr>
        <p:txBody>
          <a:bodyPr vert="horz" lIns="91440" tIns="45720" rIns="91440" bIns="45720" rtlCol="0">
            <a:normAutofit/>
          </a:bodyPr>
          <a:lstStyle/>
          <a:p>
            <a:pPr marL="0" indent="0">
              <a:buNone/>
            </a:pPr>
            <a:r>
              <a:rPr lang="en-US" b="1" dirty="0">
                <a:solidFill>
                  <a:srgbClr val="FFFF00"/>
                </a:solidFill>
              </a:rPr>
              <a:t>Collaborative Filtering</a:t>
            </a:r>
          </a:p>
        </p:txBody>
      </p:sp>
      <p:sp>
        <p:nvSpPr>
          <p:cNvPr id="7" name="Content Placeholder 2">
            <a:extLst>
              <a:ext uri="{FF2B5EF4-FFF2-40B4-BE49-F238E27FC236}">
                <a16:creationId xmlns:a16="http://schemas.microsoft.com/office/drawing/2014/main" id="{A6E2F6FC-FDE5-993E-1E36-2EFF7050DDCB}"/>
              </a:ext>
            </a:extLst>
          </p:cNvPr>
          <p:cNvSpPr txBox="1">
            <a:spLocks/>
          </p:cNvSpPr>
          <p:nvPr/>
        </p:nvSpPr>
        <p:spPr>
          <a:xfrm>
            <a:off x="6987380" y="1132618"/>
            <a:ext cx="5052220" cy="3253630"/>
          </a:xfrm>
          <a:prstGeom prst="rect">
            <a:avLst/>
          </a:prstGeom>
          <a:solidFill>
            <a:srgbClr val="000000">
              <a:alpha val="65098"/>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Aft>
                <a:spcPts val="800"/>
              </a:spcAft>
              <a:buNone/>
            </a:pPr>
            <a:r>
              <a:rPr lang="en-ZA" b="1" dirty="0">
                <a:solidFill>
                  <a:srgbClr val="FFFF00"/>
                </a:solidFill>
              </a:rPr>
              <a:t>Content-Based strategy </a:t>
            </a:r>
          </a:p>
          <a:p>
            <a:pPr marL="0" marR="0" indent="0">
              <a:spcAft>
                <a:spcPts val="800"/>
              </a:spcAft>
              <a:buNone/>
            </a:pPr>
            <a:r>
              <a:rPr lang="en-ZA" sz="2000" dirty="0">
                <a:solidFill>
                  <a:srgbClr val="FFFF00"/>
                </a:solidFill>
              </a:rPr>
              <a:t>involves creating a recommendation system based on the content features of anime titles. We focus on several columns, such as Genres, Type, Rating, Score, and Popularity Rank, to build our system.</a:t>
            </a:r>
            <a:br>
              <a:rPr lang="en-ZA" sz="4700" dirty="0">
                <a:solidFill>
                  <a:srgbClr val="FFFF00"/>
                </a:solidFill>
              </a:rPr>
            </a:br>
            <a:endParaRPr lang="en-US" b="1" u="sng" dirty="0">
              <a:solidFill>
                <a:srgbClr val="FFFF00"/>
              </a:solidFill>
            </a:endParaRPr>
          </a:p>
        </p:txBody>
      </p:sp>
      <p:sp>
        <p:nvSpPr>
          <p:cNvPr id="8" name="Title 1">
            <a:extLst>
              <a:ext uri="{FF2B5EF4-FFF2-40B4-BE49-F238E27FC236}">
                <a16:creationId xmlns:a16="http://schemas.microsoft.com/office/drawing/2014/main" id="{56C8AE32-59F7-6FE0-5A0E-3114E7CEEC34}"/>
              </a:ext>
            </a:extLst>
          </p:cNvPr>
          <p:cNvSpPr>
            <a:spLocks noGrp="1"/>
          </p:cNvSpPr>
          <p:nvPr>
            <p:ph type="title"/>
          </p:nvPr>
        </p:nvSpPr>
        <p:spPr>
          <a:xfrm>
            <a:off x="3467100" y="0"/>
            <a:ext cx="5257800" cy="988142"/>
          </a:xfrm>
          <a:solidFill>
            <a:srgbClr val="000000">
              <a:alpha val="65098"/>
            </a:srgbClr>
          </a:solidFill>
        </p:spPr>
        <p:txBody>
          <a:bodyPr vert="horz" lIns="91440" tIns="45720" rIns="91440" bIns="45720" rtlCol="0">
            <a:normAutofit/>
          </a:bodyPr>
          <a:lstStyle/>
          <a:p>
            <a:pPr>
              <a:spcBef>
                <a:spcPts val="1000"/>
              </a:spcBef>
              <a:buFont typeface="Arial" panose="020B0604020202020204" pitchFamily="34" charset="0"/>
            </a:pPr>
            <a:r>
              <a:rPr lang="en-US" sz="2800" b="1" u="sng" dirty="0">
                <a:solidFill>
                  <a:srgbClr val="FFFF00"/>
                </a:solidFill>
                <a:latin typeface="+mn-lt"/>
                <a:ea typeface="+mn-ea"/>
                <a:cs typeface="+mn-cs"/>
              </a:rPr>
              <a:t>Algorithm and Model Details</a:t>
            </a:r>
          </a:p>
        </p:txBody>
      </p:sp>
      <p:pic>
        <p:nvPicPr>
          <p:cNvPr id="2" name="Picture 1" descr="A screenshot of a computer program&#10;&#10;Description automatically generated">
            <a:extLst>
              <a:ext uri="{FF2B5EF4-FFF2-40B4-BE49-F238E27FC236}">
                <a16:creationId xmlns:a16="http://schemas.microsoft.com/office/drawing/2014/main" id="{3AD5275D-ECCA-CC09-90D8-C15C53D5C2B0}"/>
              </a:ext>
            </a:extLst>
          </p:cNvPr>
          <p:cNvPicPr>
            <a:picLocks noChangeAspect="1"/>
          </p:cNvPicPr>
          <p:nvPr/>
        </p:nvPicPr>
        <p:blipFill>
          <a:blip r:embed="rId4"/>
          <a:stretch>
            <a:fillRect/>
          </a:stretch>
        </p:blipFill>
        <p:spPr>
          <a:xfrm>
            <a:off x="0" y="1603696"/>
            <a:ext cx="5731195" cy="4154947"/>
          </a:xfrm>
          <a:prstGeom prst="rect">
            <a:avLst/>
          </a:prstGeom>
        </p:spPr>
      </p:pic>
      <p:sp>
        <p:nvSpPr>
          <p:cNvPr id="4" name="Content Placeholder 2">
            <a:extLst>
              <a:ext uri="{FF2B5EF4-FFF2-40B4-BE49-F238E27FC236}">
                <a16:creationId xmlns:a16="http://schemas.microsoft.com/office/drawing/2014/main" id="{E86000D8-7EA6-8A06-7DFE-8222BBC7E4AB}"/>
              </a:ext>
            </a:extLst>
          </p:cNvPr>
          <p:cNvSpPr txBox="1">
            <a:spLocks/>
          </p:cNvSpPr>
          <p:nvPr/>
        </p:nvSpPr>
        <p:spPr>
          <a:xfrm>
            <a:off x="0" y="5750482"/>
            <a:ext cx="5943600" cy="1179756"/>
          </a:xfrm>
          <a:prstGeom prst="rect">
            <a:avLst/>
          </a:prstGeom>
          <a:solidFill>
            <a:srgbClr val="000000">
              <a:alpha val="65098"/>
            </a:srgb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FFFF00"/>
                </a:solidFill>
              </a:rPr>
              <a:t>This architecture is designed for collaborative filtering in recommendation systems, where user-item interactions are predicted based on learned embeddings.</a:t>
            </a:r>
            <a:endParaRPr lang="en-US" sz="2000" b="1" u="sng" dirty="0">
              <a:solidFill>
                <a:srgbClr val="FFFF00"/>
              </a:solidFill>
            </a:endParaRPr>
          </a:p>
        </p:txBody>
      </p:sp>
      <p:pic>
        <p:nvPicPr>
          <p:cNvPr id="6" name="Picture 5">
            <a:extLst>
              <a:ext uri="{FF2B5EF4-FFF2-40B4-BE49-F238E27FC236}">
                <a16:creationId xmlns:a16="http://schemas.microsoft.com/office/drawing/2014/main" id="{6DC10E3A-BF41-3043-488F-8E8227C5EAAC}"/>
              </a:ext>
            </a:extLst>
          </p:cNvPr>
          <p:cNvPicPr>
            <a:picLocks noChangeAspect="1"/>
          </p:cNvPicPr>
          <p:nvPr/>
        </p:nvPicPr>
        <p:blipFill>
          <a:blip r:embed="rId5"/>
          <a:stretch>
            <a:fillRect/>
          </a:stretch>
        </p:blipFill>
        <p:spPr>
          <a:xfrm>
            <a:off x="6031844" y="3268378"/>
            <a:ext cx="6266358" cy="3118774"/>
          </a:xfrm>
          <a:prstGeom prst="rect">
            <a:avLst/>
          </a:prstGeom>
        </p:spPr>
      </p:pic>
    </p:spTree>
    <p:extLst>
      <p:ext uri="{BB962C8B-B14F-4D97-AF65-F5344CB8AC3E}">
        <p14:creationId xmlns:p14="http://schemas.microsoft.com/office/powerpoint/2010/main" val="281305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person holding a sword in front of a burning building&#10;&#10;Description automatically generated">
            <a:extLst>
              <a:ext uri="{FF2B5EF4-FFF2-40B4-BE49-F238E27FC236}">
                <a16:creationId xmlns:a16="http://schemas.microsoft.com/office/drawing/2014/main" id="{785B8456-B78F-9001-F943-D3B8A5C5746D}"/>
              </a:ext>
            </a:extLst>
          </p:cNvPr>
          <p:cNvPicPr>
            <a:picLocks noChangeAspect="1"/>
          </p:cNvPicPr>
          <p:nvPr/>
        </p:nvPicPr>
        <p:blipFill rotWithShape="1">
          <a:blip r:embed="rId3">
            <a:extLst>
              <a:ext uri="{28A0092B-C50C-407E-A947-70E740481C1C}">
                <a14:useLocalDpi xmlns:a14="http://schemas.microsoft.com/office/drawing/2010/main" val="0"/>
              </a:ext>
            </a:extLst>
          </a:blip>
          <a:srcRect t="6904"/>
          <a:stretch/>
        </p:blipFill>
        <p:spPr>
          <a:xfrm>
            <a:off x="0" y="-235974"/>
            <a:ext cx="12192000" cy="7093974"/>
          </a:xfrm>
          <a:prstGeom prst="rect">
            <a:avLst/>
          </a:prstGeom>
          <a:solidFill>
            <a:srgbClr val="FDEE7B">
              <a:alpha val="60000"/>
            </a:srgbClr>
          </a:solidFill>
        </p:spPr>
      </p:pic>
      <p:sp>
        <p:nvSpPr>
          <p:cNvPr id="2" name="Title 1">
            <a:extLst>
              <a:ext uri="{FF2B5EF4-FFF2-40B4-BE49-F238E27FC236}">
                <a16:creationId xmlns:a16="http://schemas.microsoft.com/office/drawing/2014/main" id="{DFE4155E-CAE7-15CD-8AC1-2E75AD9AC8F1}"/>
              </a:ext>
            </a:extLst>
          </p:cNvPr>
          <p:cNvSpPr>
            <a:spLocks noGrp="1"/>
          </p:cNvSpPr>
          <p:nvPr>
            <p:ph type="title"/>
          </p:nvPr>
        </p:nvSpPr>
        <p:spPr>
          <a:xfrm>
            <a:off x="3041323" y="551233"/>
            <a:ext cx="5474882" cy="794621"/>
          </a:xfrm>
          <a:solidFill>
            <a:srgbClr val="FDEE7B">
              <a:alpha val="60000"/>
            </a:srgbClr>
          </a:solidFill>
          <a:ln>
            <a:solidFill>
              <a:schemeClr val="tx1"/>
            </a:solidFill>
          </a:ln>
        </p:spPr>
        <p:txBody>
          <a:bodyPr vert="horz" lIns="91440" tIns="45720" rIns="91440" bIns="45720" rtlCol="0" anchor="b">
            <a:noAutofit/>
          </a:bodyPr>
          <a:lstStyle/>
          <a:p>
            <a:r>
              <a:rPr lang="en-US" sz="4800" dirty="0">
                <a:solidFill>
                  <a:schemeClr val="bg1"/>
                </a:solidFill>
                <a:effectLst>
                  <a:glow rad="228600">
                    <a:schemeClr val="accent2">
                      <a:satMod val="175000"/>
                      <a:alpha val="40000"/>
                    </a:schemeClr>
                  </a:glow>
                </a:effectLst>
                <a:latin typeface="Imprint MT Shadow" panose="04020605060303030202" pitchFamily="82" charset="0"/>
                <a:ea typeface="ADLaM Display" panose="020F0502020204030204" pitchFamily="2" charset="0"/>
                <a:cs typeface="ADLaM Display" panose="020F0502020204030204" pitchFamily="2" charset="0"/>
              </a:rPr>
              <a:t>Model Performance</a:t>
            </a:r>
          </a:p>
        </p:txBody>
      </p:sp>
      <p:graphicFrame>
        <p:nvGraphicFramePr>
          <p:cNvPr id="4" name="Content Placeholder 3">
            <a:extLst>
              <a:ext uri="{FF2B5EF4-FFF2-40B4-BE49-F238E27FC236}">
                <a16:creationId xmlns:a16="http://schemas.microsoft.com/office/drawing/2014/main" id="{63A9E2A9-4AF4-C31E-B10D-24268B060B44}"/>
              </a:ext>
            </a:extLst>
          </p:cNvPr>
          <p:cNvGraphicFramePr>
            <a:graphicFrameLocks noGrp="1"/>
          </p:cNvGraphicFramePr>
          <p:nvPr>
            <p:ph idx="1"/>
            <p:extLst>
              <p:ext uri="{D42A27DB-BD31-4B8C-83A1-F6EECF244321}">
                <p14:modId xmlns:p14="http://schemas.microsoft.com/office/powerpoint/2010/main" val="3868914192"/>
              </p:ext>
            </p:extLst>
          </p:nvPr>
        </p:nvGraphicFramePr>
        <p:xfrm>
          <a:off x="1129260" y="1919060"/>
          <a:ext cx="9933479" cy="4330694"/>
        </p:xfrm>
        <a:graphic>
          <a:graphicData uri="http://schemas.openxmlformats.org/drawingml/2006/table">
            <a:tbl>
              <a:tblPr firstRow="1" firstCol="1" bandRow="1">
                <a:tableStyleId>{7E9639D4-E3E2-4D34-9284-5A2195B3D0D7}</a:tableStyleId>
              </a:tblPr>
              <a:tblGrid>
                <a:gridCol w="2576917">
                  <a:extLst>
                    <a:ext uri="{9D8B030D-6E8A-4147-A177-3AD203B41FA5}">
                      <a16:colId xmlns:a16="http://schemas.microsoft.com/office/drawing/2014/main" val="2976421597"/>
                    </a:ext>
                  </a:extLst>
                </a:gridCol>
                <a:gridCol w="3678281">
                  <a:extLst>
                    <a:ext uri="{9D8B030D-6E8A-4147-A177-3AD203B41FA5}">
                      <a16:colId xmlns:a16="http://schemas.microsoft.com/office/drawing/2014/main" val="4041191808"/>
                    </a:ext>
                  </a:extLst>
                </a:gridCol>
                <a:gridCol w="3678281">
                  <a:extLst>
                    <a:ext uri="{9D8B030D-6E8A-4147-A177-3AD203B41FA5}">
                      <a16:colId xmlns:a16="http://schemas.microsoft.com/office/drawing/2014/main" val="959176847"/>
                    </a:ext>
                  </a:extLst>
                </a:gridCol>
              </a:tblGrid>
              <a:tr h="853295">
                <a:tc>
                  <a:txBody>
                    <a:bodyPr/>
                    <a:lstStyle/>
                    <a:p>
                      <a:pPr marL="0" marR="0">
                        <a:lnSpc>
                          <a:spcPct val="115000"/>
                        </a:lnSpc>
                        <a:spcBef>
                          <a:spcPts val="0"/>
                        </a:spcBef>
                        <a:spcAft>
                          <a:spcPts val="0"/>
                        </a:spcAft>
                      </a:pPr>
                      <a:r>
                        <a:rPr lang="en-ZA" sz="2000" b="1" kern="100" dirty="0">
                          <a:effectLst/>
                          <a:latin typeface="Aptos" panose="020B0004020202020204" pitchFamily="34" charset="0"/>
                          <a:ea typeface="Aptos" panose="020B0004020202020204" pitchFamily="34" charset="0"/>
                          <a:cs typeface="Times New Roman" panose="02020603050405020304" pitchFamily="18" charset="0"/>
                        </a:rPr>
                        <a:t>Metric</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60000"/>
                      </a:scheme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bg1"/>
                          </a:solidFill>
                          <a:effectLst/>
                          <a:latin typeface="Aptos" panose="020B0004020202020204" pitchFamily="34" charset="0"/>
                          <a:cs typeface="Times New Roman" panose="02020603050405020304" pitchFamily="18" charset="0"/>
                        </a:rPr>
                        <a:t>Training</a:t>
                      </a:r>
                      <a:endParaRPr lang="en-US" sz="2000" b="1" kern="100" dirty="0">
                        <a:solidFill>
                          <a:schemeClr val="bg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60000"/>
                      </a:scheme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bg1"/>
                          </a:solidFill>
                          <a:effectLst/>
                          <a:latin typeface="Aptos" panose="020B0004020202020204" pitchFamily="34" charset="0"/>
                          <a:cs typeface="Times New Roman" panose="02020603050405020304" pitchFamily="18" charset="0"/>
                        </a:rPr>
                        <a:t>Validation</a:t>
                      </a:r>
                      <a:endParaRPr lang="en-US" sz="2000" b="1" kern="100" dirty="0">
                        <a:solidFill>
                          <a:schemeClr val="bg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60000"/>
                      </a:schemeClr>
                    </a:solidFill>
                  </a:tcPr>
                </a:tc>
                <a:extLst>
                  <a:ext uri="{0D108BD9-81ED-4DB2-BD59-A6C34878D82A}">
                    <a16:rowId xmlns:a16="http://schemas.microsoft.com/office/drawing/2014/main" val="2835594713"/>
                  </a:ext>
                </a:extLst>
              </a:tr>
              <a:tr h="1256568">
                <a:tc>
                  <a:txBody>
                    <a:bodyPr/>
                    <a:lstStyle/>
                    <a:p>
                      <a:pPr marL="0" marR="0">
                        <a:lnSpc>
                          <a:spcPct val="115000"/>
                        </a:lnSpc>
                        <a:spcBef>
                          <a:spcPts val="0"/>
                        </a:spcBef>
                        <a:spcAft>
                          <a:spcPts val="0"/>
                        </a:spcAft>
                      </a:pPr>
                      <a:r>
                        <a:rPr lang="en-ZA" sz="2000" b="1" kern="100">
                          <a:effectLst/>
                          <a:latin typeface="Aptos" panose="020B0004020202020204" pitchFamily="34" charset="0"/>
                          <a:ea typeface="Aptos" panose="020B0004020202020204" pitchFamily="34" charset="0"/>
                          <a:cs typeface="Times New Roman" panose="02020603050405020304" pitchFamily="18" charset="0"/>
                        </a:rPr>
                        <a:t>Loss</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0.5919</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0.5877</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extLst>
                  <a:ext uri="{0D108BD9-81ED-4DB2-BD59-A6C34878D82A}">
                    <a16:rowId xmlns:a16="http://schemas.microsoft.com/office/drawing/2014/main" val="629790780"/>
                  </a:ext>
                </a:extLst>
              </a:tr>
              <a:tr h="405087">
                <a:tc>
                  <a:txBody>
                    <a:bodyPr/>
                    <a:lstStyle/>
                    <a:p>
                      <a:pPr marL="0" marR="0">
                        <a:lnSpc>
                          <a:spcPct val="115000"/>
                        </a:lnSpc>
                        <a:spcBef>
                          <a:spcPts val="0"/>
                        </a:spcBef>
                        <a:spcAft>
                          <a:spcPts val="0"/>
                        </a:spcAft>
                      </a:pPr>
                      <a:r>
                        <a:rPr lang="en-ZA" sz="2000" b="1" kern="100">
                          <a:effectLst/>
                          <a:latin typeface="Aptos" panose="020B0004020202020204" pitchFamily="34" charset="0"/>
                          <a:ea typeface="Aptos" panose="020B0004020202020204" pitchFamily="34" charset="0"/>
                          <a:cs typeface="Times New Roman" panose="02020603050405020304" pitchFamily="18" charset="0"/>
                        </a:rPr>
                        <a:t>Mean Absolute Error (MAE)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0.1315</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0.1204</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extLst>
                  <a:ext uri="{0D108BD9-81ED-4DB2-BD59-A6C34878D82A}">
                    <a16:rowId xmlns:a16="http://schemas.microsoft.com/office/drawing/2014/main" val="4293952565"/>
                  </a:ext>
                </a:extLst>
              </a:tr>
              <a:tr h="623191">
                <a:tc>
                  <a:txBody>
                    <a:bodyPr/>
                    <a:lstStyle/>
                    <a:p>
                      <a:pPr marL="0" marR="0">
                        <a:lnSpc>
                          <a:spcPct val="115000"/>
                        </a:lnSpc>
                        <a:spcBef>
                          <a:spcPts val="0"/>
                        </a:spcBef>
                        <a:spcAft>
                          <a:spcPts val="0"/>
                        </a:spcAft>
                      </a:pPr>
                      <a:r>
                        <a:rPr lang="en-ZA" sz="2000" b="1" kern="100">
                          <a:effectLst/>
                          <a:latin typeface="Aptos" panose="020B0004020202020204" pitchFamily="34" charset="0"/>
                          <a:ea typeface="Aptos" panose="020B0004020202020204" pitchFamily="34" charset="0"/>
                          <a:cs typeface="Times New Roman" panose="02020603050405020304" pitchFamily="18" charset="0"/>
                        </a:rPr>
                        <a:t>Mean Squared Error (MSE)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0.0261</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0.0235</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extLst>
                  <a:ext uri="{0D108BD9-81ED-4DB2-BD59-A6C34878D82A}">
                    <a16:rowId xmlns:a16="http://schemas.microsoft.com/office/drawing/2014/main" val="3062382234"/>
                  </a:ext>
                </a:extLst>
              </a:tr>
              <a:tr h="853295">
                <a:tc>
                  <a:txBody>
                    <a:bodyPr/>
                    <a:lstStyle/>
                    <a:p>
                      <a:pPr marL="0" marR="0">
                        <a:lnSpc>
                          <a:spcPct val="115000"/>
                        </a:lnSpc>
                        <a:spcBef>
                          <a:spcPts val="0"/>
                        </a:spcBef>
                        <a:spcAft>
                          <a:spcPts val="0"/>
                        </a:spcAft>
                      </a:pPr>
                      <a:r>
                        <a:rPr lang="en-ZA" sz="2000" b="1" kern="100" dirty="0">
                          <a:effectLst/>
                          <a:latin typeface="Aptos" panose="020B0004020202020204" pitchFamily="34" charset="0"/>
                          <a:ea typeface="Aptos" panose="020B0004020202020204" pitchFamily="34" charset="0"/>
                          <a:cs typeface="Times New Roman" panose="02020603050405020304" pitchFamily="18" charset="0"/>
                        </a:rPr>
                        <a:t>Learning Rate (LR)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0.000052261</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tc>
                  <a:txBody>
                    <a:bodyPr/>
                    <a:lstStyle/>
                    <a:p>
                      <a:pPr marL="0" marR="0" algn="l" defTabSz="914400" rtl="0" eaLnBrk="1" latinLnBrk="0" hangingPunct="1">
                        <a:lnSpc>
                          <a:spcPct val="115000"/>
                        </a:lnSpc>
                        <a:spcBef>
                          <a:spcPts val="0"/>
                        </a:spcBef>
                        <a:spcAft>
                          <a:spcPts val="0"/>
                        </a:spcAft>
                      </a:pPr>
                      <a:r>
                        <a:rPr lang="en-ZA" sz="2000" b="1" kern="100" dirty="0">
                          <a:solidFill>
                            <a:schemeClr val="tx1"/>
                          </a:solidFill>
                          <a:effectLst/>
                          <a:latin typeface="Aptos" panose="020B0004020202020204" pitchFamily="34" charset="0"/>
                          <a:cs typeface="Times New Roman" panose="02020603050405020304" pitchFamily="18" charset="0"/>
                        </a:rPr>
                        <a:t>-</a:t>
                      </a:r>
                      <a:endParaRPr lang="en-US" sz="2000" b="1" kern="100" dirty="0">
                        <a:solidFill>
                          <a:schemeClr val="tx1"/>
                        </a:solidFill>
                        <a:effectLst/>
                        <a:latin typeface="Aptos" panose="020B0004020202020204" pitchFamily="34"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E7B">
                        <a:alpha val="60000"/>
                      </a:srgbClr>
                    </a:solidFill>
                  </a:tcPr>
                </a:tc>
                <a:extLst>
                  <a:ext uri="{0D108BD9-81ED-4DB2-BD59-A6C34878D82A}">
                    <a16:rowId xmlns:a16="http://schemas.microsoft.com/office/drawing/2014/main" val="172431974"/>
                  </a:ext>
                </a:extLst>
              </a:tr>
            </a:tbl>
          </a:graphicData>
        </a:graphic>
      </p:graphicFrame>
    </p:spTree>
    <p:extLst>
      <p:ext uri="{BB962C8B-B14F-4D97-AF65-F5344CB8AC3E}">
        <p14:creationId xmlns:p14="http://schemas.microsoft.com/office/powerpoint/2010/main" val="2326535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1192</TotalTime>
  <Words>2520</Words>
  <Application>Microsoft Office PowerPoint</Application>
  <PresentationFormat>Widescreen</PresentationFormat>
  <Paragraphs>330</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Aptos Display</vt:lpstr>
      <vt:lpstr>Arial</vt:lpstr>
      <vt:lpstr>Imprint MT Shadow</vt:lpstr>
      <vt:lpstr>Lucida Calligraphy</vt:lpstr>
      <vt:lpstr>Symbol</vt:lpstr>
      <vt:lpstr>Times New Roman</vt:lpstr>
      <vt:lpstr>Office Theme</vt:lpstr>
      <vt:lpstr>PowerPoint Presentation</vt:lpstr>
      <vt:lpstr>PowerPoint Presentation</vt:lpstr>
      <vt:lpstr>PowerPoint Presentation</vt:lpstr>
      <vt:lpstr>PowerPoint Presentation</vt:lpstr>
      <vt:lpstr>Process Flow</vt:lpstr>
      <vt:lpstr>Final Model Data</vt:lpstr>
      <vt:lpstr>PowerPoint Presentation</vt:lpstr>
      <vt:lpstr>Algorithm and Model Details</vt:lpstr>
      <vt:lpstr>Model Performance</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Wookey, Seemeen</dc:creator>
  <cp:lastModifiedBy>Wookey, Seemeen</cp:lastModifiedBy>
  <cp:revision>4</cp:revision>
  <dcterms:created xsi:type="dcterms:W3CDTF">2024-10-17T21:17:57Z</dcterms:created>
  <dcterms:modified xsi:type="dcterms:W3CDTF">2024-10-18T17:19:51Z</dcterms:modified>
</cp:coreProperties>
</file>